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388" r:id="rId3"/>
    <p:sldId id="387" r:id="rId4"/>
    <p:sldId id="386" r:id="rId5"/>
    <p:sldId id="385" r:id="rId6"/>
    <p:sldId id="384" r:id="rId7"/>
    <p:sldId id="258" r:id="rId8"/>
    <p:sldId id="257" r:id="rId9"/>
    <p:sldId id="263" r:id="rId10"/>
    <p:sldId id="264" r:id="rId11"/>
    <p:sldId id="330" r:id="rId12"/>
    <p:sldId id="389" r:id="rId13"/>
    <p:sldId id="316" r:id="rId14"/>
    <p:sldId id="323" r:id="rId15"/>
    <p:sldId id="325" r:id="rId16"/>
    <p:sldId id="324" r:id="rId17"/>
    <p:sldId id="320" r:id="rId18"/>
    <p:sldId id="312" r:id="rId19"/>
    <p:sldId id="390" r:id="rId20"/>
    <p:sldId id="395" r:id="rId21"/>
    <p:sldId id="396" r:id="rId22"/>
    <p:sldId id="397" r:id="rId23"/>
    <p:sldId id="318" r:id="rId24"/>
    <p:sldId id="398" r:id="rId25"/>
    <p:sldId id="376" r:id="rId26"/>
    <p:sldId id="399" r:id="rId27"/>
    <p:sldId id="357" r:id="rId28"/>
    <p:sldId id="358" r:id="rId29"/>
    <p:sldId id="359" r:id="rId30"/>
    <p:sldId id="360" r:id="rId31"/>
    <p:sldId id="394" r:id="rId32"/>
    <p:sldId id="400" r:id="rId33"/>
    <p:sldId id="401" r:id="rId34"/>
    <p:sldId id="402" r:id="rId35"/>
    <p:sldId id="326" r:id="rId36"/>
    <p:sldId id="327" r:id="rId37"/>
    <p:sldId id="261" r:id="rId38"/>
    <p:sldId id="329" r:id="rId39"/>
    <p:sldId id="259" r:id="rId4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8" roundtripDataSignature="AMtx7mh2+CB7AwAKHevBYi6hg66TyKQMEg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186062B-CF97-CD71-5A85-9B4FD42F42A3}" name="FERNANDO IGNACIO DIAZ SANCHEZ" initials="FIDS" userId="S::fidiaz@utp.edu.pe::ba36fe69-f35f-4358-9126-4b1eb463af6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D3FF"/>
    <a:srgbClr val="FF00FF"/>
    <a:srgbClr val="F9F9F9"/>
    <a:srgbClr val="E5E5E6"/>
    <a:srgbClr val="1B5E8B"/>
    <a:srgbClr val="758F3A"/>
    <a:srgbClr val="DAEEEF"/>
    <a:srgbClr val="0E7D73"/>
    <a:srgbClr val="CC7832"/>
    <a:srgbClr val="8F2A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4C9A02-74FF-7E2E-5F4D-FDFDB9A4B402}" v="283" dt="2023-01-25T19:27:28.717"/>
    <p1510:client id="{90E126E1-5C4D-C8B8-5F1D-E5D7261B44FF}" v="61" dt="2023-01-26T02:30:17.6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16" autoAdjust="0"/>
    <p:restoredTop sz="93552" autoAdjust="0"/>
  </p:normalViewPr>
  <p:slideViewPr>
    <p:cSldViewPr snapToGrid="0">
      <p:cViewPr varScale="1">
        <p:scale>
          <a:sx n="99" d="100"/>
          <a:sy n="99" d="100"/>
        </p:scale>
        <p:origin x="87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8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83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78" Type="http://customschemas.google.com/relationships/presentationmetadata" Target="meta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80" Type="http://schemas.openxmlformats.org/officeDocument/2006/relationships/viewProps" Target="viewProps.xml"/><Relationship Id="rId85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CENTE - JORGE MARTIN RODRIGUEZ CASTRO" userId="S::c22532@utp.edu.pe::13811e02-3fd9-47f6-ad4d-1015054e9b2f" providerId="AD" clId="Web-{214C9A02-74FF-7E2E-5F4D-FDFDB9A4B402}"/>
    <pc:docChg chg="addSld delSld modSld sldOrd">
      <pc:chgData name="DOCENTE - JORGE MARTIN RODRIGUEZ CASTRO" userId="S::c22532@utp.edu.pe::13811e02-3fd9-47f6-ad4d-1015054e9b2f" providerId="AD" clId="Web-{214C9A02-74FF-7E2E-5F4D-FDFDB9A4B402}" dt="2023-01-25T19:27:28.702" v="245" actId="14100"/>
      <pc:docMkLst>
        <pc:docMk/>
      </pc:docMkLst>
      <pc:sldChg chg="delSp modSp">
        <pc:chgData name="DOCENTE - JORGE MARTIN RODRIGUEZ CASTRO" userId="S::c22532@utp.edu.pe::13811e02-3fd9-47f6-ad4d-1015054e9b2f" providerId="AD" clId="Web-{214C9A02-74FF-7E2E-5F4D-FDFDB9A4B402}" dt="2023-01-25T19:16:13.946" v="21"/>
        <pc:sldMkLst>
          <pc:docMk/>
          <pc:sldMk cId="0" sldId="257"/>
        </pc:sldMkLst>
        <pc:spChg chg="mod">
          <ac:chgData name="DOCENTE - JORGE MARTIN RODRIGUEZ CASTRO" userId="S::c22532@utp.edu.pe::13811e02-3fd9-47f6-ad4d-1015054e9b2f" providerId="AD" clId="Web-{214C9A02-74FF-7E2E-5F4D-FDFDB9A4B402}" dt="2023-01-25T19:16:11.227" v="20" actId="20577"/>
          <ac:spMkLst>
            <pc:docMk/>
            <pc:sldMk cId="0" sldId="257"/>
            <ac:spMk id="7" creationId="{5BE97547-6358-4D01-A970-DA2F4BB59220}"/>
          </ac:spMkLst>
        </pc:spChg>
        <pc:picChg chg="del">
          <ac:chgData name="DOCENTE - JORGE MARTIN RODRIGUEZ CASTRO" userId="S::c22532@utp.edu.pe::13811e02-3fd9-47f6-ad4d-1015054e9b2f" providerId="AD" clId="Web-{214C9A02-74FF-7E2E-5F4D-FDFDB9A4B402}" dt="2023-01-25T19:16:13.946" v="21"/>
          <ac:picMkLst>
            <pc:docMk/>
            <pc:sldMk cId="0" sldId="257"/>
            <ac:picMk id="15" creationId="{77312CCB-95C5-576C-4922-F8E6CFC521A0}"/>
          </ac:picMkLst>
        </pc:picChg>
      </pc:sldChg>
      <pc:sldChg chg="modSp">
        <pc:chgData name="DOCENTE - JORGE MARTIN RODRIGUEZ CASTRO" userId="S::c22532@utp.edu.pe::13811e02-3fd9-47f6-ad4d-1015054e9b2f" providerId="AD" clId="Web-{214C9A02-74FF-7E2E-5F4D-FDFDB9A4B402}" dt="2023-01-25T18:00:31.498" v="7" actId="20577"/>
        <pc:sldMkLst>
          <pc:docMk/>
          <pc:sldMk cId="0" sldId="258"/>
        </pc:sldMkLst>
        <pc:spChg chg="mod">
          <ac:chgData name="DOCENTE - JORGE MARTIN RODRIGUEZ CASTRO" userId="S::c22532@utp.edu.pe::13811e02-3fd9-47f6-ad4d-1015054e9b2f" providerId="AD" clId="Web-{214C9A02-74FF-7E2E-5F4D-FDFDB9A4B402}" dt="2023-01-25T18:00:31.498" v="7" actId="20577"/>
          <ac:spMkLst>
            <pc:docMk/>
            <pc:sldMk cId="0" sldId="258"/>
            <ac:spMk id="2" creationId="{F54600F7-1DA8-4B6F-94D5-F0D0A43E9216}"/>
          </ac:spMkLst>
        </pc:spChg>
        <pc:spChg chg="mod">
          <ac:chgData name="DOCENTE - JORGE MARTIN RODRIGUEZ CASTRO" userId="S::c22532@utp.edu.pe::13811e02-3fd9-47f6-ad4d-1015054e9b2f" providerId="AD" clId="Web-{214C9A02-74FF-7E2E-5F4D-FDFDB9A4B402}" dt="2023-01-25T17:55:54.458" v="4" actId="20577"/>
          <ac:spMkLst>
            <pc:docMk/>
            <pc:sldMk cId="0" sldId="258"/>
            <ac:spMk id="4" creationId="{CCF98275-87D9-43C9-83FC-5A90372C4F6B}"/>
          </ac:spMkLst>
        </pc:spChg>
      </pc:sldChg>
      <pc:sldChg chg="modSp">
        <pc:chgData name="DOCENTE - JORGE MARTIN RODRIGUEZ CASTRO" userId="S::c22532@utp.edu.pe::13811e02-3fd9-47f6-ad4d-1015054e9b2f" providerId="AD" clId="Web-{214C9A02-74FF-7E2E-5F4D-FDFDB9A4B402}" dt="2023-01-25T19:23:54.539" v="135" actId="20577"/>
        <pc:sldMkLst>
          <pc:docMk/>
          <pc:sldMk cId="3805705831" sldId="261"/>
        </pc:sldMkLst>
        <pc:spChg chg="mod">
          <ac:chgData name="DOCENTE - JORGE MARTIN RODRIGUEZ CASTRO" userId="S::c22532@utp.edu.pe::13811e02-3fd9-47f6-ad4d-1015054e9b2f" providerId="AD" clId="Web-{214C9A02-74FF-7E2E-5F4D-FDFDB9A4B402}" dt="2023-01-25T19:23:54.539" v="135" actId="20577"/>
          <ac:spMkLst>
            <pc:docMk/>
            <pc:sldMk cId="3805705831" sldId="261"/>
            <ac:spMk id="4" creationId="{13A7D7EB-E94C-4379-ADE6-A12EB7C4CBC6}"/>
          </ac:spMkLst>
        </pc:spChg>
      </pc:sldChg>
      <pc:sldChg chg="del">
        <pc:chgData name="DOCENTE - JORGE MARTIN RODRIGUEZ CASTRO" userId="S::c22532@utp.edu.pe::13811e02-3fd9-47f6-ad4d-1015054e9b2f" providerId="AD" clId="Web-{214C9A02-74FF-7E2E-5F4D-FDFDB9A4B402}" dt="2023-01-25T19:17:03.557" v="46"/>
        <pc:sldMkLst>
          <pc:docMk/>
          <pc:sldMk cId="4109372288" sldId="272"/>
        </pc:sldMkLst>
      </pc:sldChg>
      <pc:sldChg chg="del">
        <pc:chgData name="DOCENTE - JORGE MARTIN RODRIGUEZ CASTRO" userId="S::c22532@utp.edu.pe::13811e02-3fd9-47f6-ad4d-1015054e9b2f" providerId="AD" clId="Web-{214C9A02-74FF-7E2E-5F4D-FDFDB9A4B402}" dt="2023-01-25T19:17:03.588" v="55"/>
        <pc:sldMkLst>
          <pc:docMk/>
          <pc:sldMk cId="2798328043" sldId="281"/>
        </pc:sldMkLst>
      </pc:sldChg>
      <pc:sldChg chg="del">
        <pc:chgData name="DOCENTE - JORGE MARTIN RODRIGUEZ CASTRO" userId="S::c22532@utp.edu.pe::13811e02-3fd9-47f6-ad4d-1015054e9b2f" providerId="AD" clId="Web-{214C9A02-74FF-7E2E-5F4D-FDFDB9A4B402}" dt="2023-01-25T19:17:03.557" v="45"/>
        <pc:sldMkLst>
          <pc:docMk/>
          <pc:sldMk cId="1604481709" sldId="285"/>
        </pc:sldMkLst>
      </pc:sldChg>
      <pc:sldChg chg="del">
        <pc:chgData name="DOCENTE - JORGE MARTIN RODRIGUEZ CASTRO" userId="S::c22532@utp.edu.pe::13811e02-3fd9-47f6-ad4d-1015054e9b2f" providerId="AD" clId="Web-{214C9A02-74FF-7E2E-5F4D-FDFDB9A4B402}" dt="2023-01-25T19:17:03.526" v="36"/>
        <pc:sldMkLst>
          <pc:docMk/>
          <pc:sldMk cId="3581522427" sldId="290"/>
        </pc:sldMkLst>
      </pc:sldChg>
      <pc:sldChg chg="del">
        <pc:chgData name="DOCENTE - JORGE MARTIN RODRIGUEZ CASTRO" userId="S::c22532@utp.edu.pe::13811e02-3fd9-47f6-ad4d-1015054e9b2f" providerId="AD" clId="Web-{214C9A02-74FF-7E2E-5F4D-FDFDB9A4B402}" dt="2023-01-25T19:17:03.494" v="28"/>
        <pc:sldMkLst>
          <pc:docMk/>
          <pc:sldMk cId="2636062489" sldId="292"/>
        </pc:sldMkLst>
      </pc:sldChg>
      <pc:sldChg chg="del">
        <pc:chgData name="DOCENTE - JORGE MARTIN RODRIGUEZ CASTRO" userId="S::c22532@utp.edu.pe::13811e02-3fd9-47f6-ad4d-1015054e9b2f" providerId="AD" clId="Web-{214C9A02-74FF-7E2E-5F4D-FDFDB9A4B402}" dt="2023-01-25T19:17:03.494" v="27"/>
        <pc:sldMkLst>
          <pc:docMk/>
          <pc:sldMk cId="3029022687" sldId="293"/>
        </pc:sldMkLst>
      </pc:sldChg>
      <pc:sldChg chg="del">
        <pc:chgData name="DOCENTE - JORGE MARTIN RODRIGUEZ CASTRO" userId="S::c22532@utp.edu.pe::13811e02-3fd9-47f6-ad4d-1015054e9b2f" providerId="AD" clId="Web-{214C9A02-74FF-7E2E-5F4D-FDFDB9A4B402}" dt="2023-01-25T19:17:03.479" v="24"/>
        <pc:sldMkLst>
          <pc:docMk/>
          <pc:sldMk cId="2769406618" sldId="296"/>
        </pc:sldMkLst>
      </pc:sldChg>
      <pc:sldChg chg="del">
        <pc:chgData name="DOCENTE - JORGE MARTIN RODRIGUEZ CASTRO" userId="S::c22532@utp.edu.pe::13811e02-3fd9-47f6-ad4d-1015054e9b2f" providerId="AD" clId="Web-{214C9A02-74FF-7E2E-5F4D-FDFDB9A4B402}" dt="2023-01-25T19:17:03.479" v="22"/>
        <pc:sldMkLst>
          <pc:docMk/>
          <pc:sldMk cId="572624604" sldId="298"/>
        </pc:sldMkLst>
      </pc:sldChg>
      <pc:sldChg chg="del">
        <pc:chgData name="DOCENTE - JORGE MARTIN RODRIGUEZ CASTRO" userId="S::c22532@utp.edu.pe::13811e02-3fd9-47f6-ad4d-1015054e9b2f" providerId="AD" clId="Web-{214C9A02-74FF-7E2E-5F4D-FDFDB9A4B402}" dt="2023-01-25T19:17:03.588" v="52"/>
        <pc:sldMkLst>
          <pc:docMk/>
          <pc:sldMk cId="1572418068" sldId="300"/>
        </pc:sldMkLst>
      </pc:sldChg>
      <pc:sldChg chg="del">
        <pc:chgData name="DOCENTE - JORGE MARTIN RODRIGUEZ CASTRO" userId="S::c22532@utp.edu.pe::13811e02-3fd9-47f6-ad4d-1015054e9b2f" providerId="AD" clId="Web-{214C9A02-74FF-7E2E-5F4D-FDFDB9A4B402}" dt="2023-01-25T19:17:03.588" v="51"/>
        <pc:sldMkLst>
          <pc:docMk/>
          <pc:sldMk cId="584022683" sldId="301"/>
        </pc:sldMkLst>
      </pc:sldChg>
      <pc:sldChg chg="del">
        <pc:chgData name="DOCENTE - JORGE MARTIN RODRIGUEZ CASTRO" userId="S::c22532@utp.edu.pe::13811e02-3fd9-47f6-ad4d-1015054e9b2f" providerId="AD" clId="Web-{214C9A02-74FF-7E2E-5F4D-FDFDB9A4B402}" dt="2023-01-25T19:17:03.541" v="40"/>
        <pc:sldMkLst>
          <pc:docMk/>
          <pc:sldMk cId="684511878" sldId="304"/>
        </pc:sldMkLst>
      </pc:sldChg>
      <pc:sldChg chg="del">
        <pc:chgData name="DOCENTE - JORGE MARTIN RODRIGUEZ CASTRO" userId="S::c22532@utp.edu.pe::13811e02-3fd9-47f6-ad4d-1015054e9b2f" providerId="AD" clId="Web-{214C9A02-74FF-7E2E-5F4D-FDFDB9A4B402}" dt="2023-01-25T19:17:03.526" v="35"/>
        <pc:sldMkLst>
          <pc:docMk/>
          <pc:sldMk cId="1970024079" sldId="309"/>
        </pc:sldMkLst>
      </pc:sldChg>
      <pc:sldChg chg="del">
        <pc:chgData name="DOCENTE - JORGE MARTIN RODRIGUEZ CASTRO" userId="S::c22532@utp.edu.pe::13811e02-3fd9-47f6-ad4d-1015054e9b2f" providerId="AD" clId="Web-{214C9A02-74FF-7E2E-5F4D-FDFDB9A4B402}" dt="2023-01-25T19:17:03.526" v="34"/>
        <pc:sldMkLst>
          <pc:docMk/>
          <pc:sldMk cId="3598397995" sldId="310"/>
        </pc:sldMkLst>
      </pc:sldChg>
      <pc:sldChg chg="modSp">
        <pc:chgData name="DOCENTE - JORGE MARTIN RODRIGUEZ CASTRO" userId="S::c22532@utp.edu.pe::13811e02-3fd9-47f6-ad4d-1015054e9b2f" providerId="AD" clId="Web-{214C9A02-74FF-7E2E-5F4D-FDFDB9A4B402}" dt="2023-01-25T19:27:28.702" v="245" actId="14100"/>
        <pc:sldMkLst>
          <pc:docMk/>
          <pc:sldMk cId="3930468528" sldId="323"/>
        </pc:sldMkLst>
        <pc:spChg chg="mod">
          <ac:chgData name="DOCENTE - JORGE MARTIN RODRIGUEZ CASTRO" userId="S::c22532@utp.edu.pe::13811e02-3fd9-47f6-ad4d-1015054e9b2f" providerId="AD" clId="Web-{214C9A02-74FF-7E2E-5F4D-FDFDB9A4B402}" dt="2023-01-25T19:27:28.702" v="245" actId="14100"/>
          <ac:spMkLst>
            <pc:docMk/>
            <pc:sldMk cId="3930468528" sldId="323"/>
            <ac:spMk id="4" creationId="{E48F7F6B-C675-6F43-97AA-F9B82F52AC0C}"/>
          </ac:spMkLst>
        </pc:spChg>
      </pc:sldChg>
      <pc:sldChg chg="modSp">
        <pc:chgData name="DOCENTE - JORGE MARTIN RODRIGUEZ CASTRO" userId="S::c22532@utp.edu.pe::13811e02-3fd9-47f6-ad4d-1015054e9b2f" providerId="AD" clId="Web-{214C9A02-74FF-7E2E-5F4D-FDFDB9A4B402}" dt="2023-01-25T19:23:44.929" v="134" actId="20577"/>
        <pc:sldMkLst>
          <pc:docMk/>
          <pc:sldMk cId="1775541263" sldId="326"/>
        </pc:sldMkLst>
        <pc:spChg chg="mod">
          <ac:chgData name="DOCENTE - JORGE MARTIN RODRIGUEZ CASTRO" userId="S::c22532@utp.edu.pe::13811e02-3fd9-47f6-ad4d-1015054e9b2f" providerId="AD" clId="Web-{214C9A02-74FF-7E2E-5F4D-FDFDB9A4B402}" dt="2023-01-25T19:23:44.929" v="134" actId="20577"/>
          <ac:spMkLst>
            <pc:docMk/>
            <pc:sldMk cId="1775541263" sldId="326"/>
            <ac:spMk id="4" creationId="{8CAA9507-CCBF-0944-F977-CEA7149A5ED9}"/>
          </ac:spMkLst>
        </pc:spChg>
      </pc:sldChg>
      <pc:sldChg chg="delSp modSp">
        <pc:chgData name="DOCENTE - JORGE MARTIN RODRIGUEZ CASTRO" userId="S::c22532@utp.edu.pe::13811e02-3fd9-47f6-ad4d-1015054e9b2f" providerId="AD" clId="Web-{214C9A02-74FF-7E2E-5F4D-FDFDB9A4B402}" dt="2023-01-25T19:18:46.982" v="109"/>
        <pc:sldMkLst>
          <pc:docMk/>
          <pc:sldMk cId="1454082094" sldId="330"/>
        </pc:sldMkLst>
        <pc:spChg chg="mod">
          <ac:chgData name="DOCENTE - JORGE MARTIN RODRIGUEZ CASTRO" userId="S::c22532@utp.edu.pe::13811e02-3fd9-47f6-ad4d-1015054e9b2f" providerId="AD" clId="Web-{214C9A02-74FF-7E2E-5F4D-FDFDB9A4B402}" dt="2023-01-25T19:17:21.870" v="68" actId="20577"/>
          <ac:spMkLst>
            <pc:docMk/>
            <pc:sldMk cId="1454082094" sldId="330"/>
            <ac:spMk id="5" creationId="{AFB12F7A-F286-0B30-D30E-E9A916CC839B}"/>
          </ac:spMkLst>
        </pc:spChg>
        <pc:spChg chg="mod">
          <ac:chgData name="DOCENTE - JORGE MARTIN RODRIGUEZ CASTRO" userId="S::c22532@utp.edu.pe::13811e02-3fd9-47f6-ad4d-1015054e9b2f" providerId="AD" clId="Web-{214C9A02-74FF-7E2E-5F4D-FDFDB9A4B402}" dt="2023-01-25T19:17:28.558" v="85" actId="20577"/>
          <ac:spMkLst>
            <pc:docMk/>
            <pc:sldMk cId="1454082094" sldId="330"/>
            <ac:spMk id="12" creationId="{8F03E694-3539-B74F-A7F9-A90BF4FC7172}"/>
          </ac:spMkLst>
        </pc:spChg>
        <pc:spChg chg="mod">
          <ac:chgData name="DOCENTE - JORGE MARTIN RODRIGUEZ CASTRO" userId="S::c22532@utp.edu.pe::13811e02-3fd9-47f6-ad4d-1015054e9b2f" providerId="AD" clId="Web-{214C9A02-74FF-7E2E-5F4D-FDFDB9A4B402}" dt="2023-01-25T19:17:37.011" v="89" actId="20577"/>
          <ac:spMkLst>
            <pc:docMk/>
            <pc:sldMk cId="1454082094" sldId="330"/>
            <ac:spMk id="17" creationId="{9B9DA0B8-3305-EA9B-D50C-133423FA16B6}"/>
          </ac:spMkLst>
        </pc:spChg>
        <pc:spChg chg="mod">
          <ac:chgData name="DOCENTE - JORGE MARTIN RODRIGUEZ CASTRO" userId="S::c22532@utp.edu.pe::13811e02-3fd9-47f6-ad4d-1015054e9b2f" providerId="AD" clId="Web-{214C9A02-74FF-7E2E-5F4D-FDFDB9A4B402}" dt="2023-01-25T19:17:45.027" v="93" actId="20577"/>
          <ac:spMkLst>
            <pc:docMk/>
            <pc:sldMk cId="1454082094" sldId="330"/>
            <ac:spMk id="22" creationId="{728AFDEB-1E73-3FEA-2DFF-DBAF08C0A2B6}"/>
          </ac:spMkLst>
        </pc:spChg>
        <pc:spChg chg="mod">
          <ac:chgData name="DOCENTE - JORGE MARTIN RODRIGUEZ CASTRO" userId="S::c22532@utp.edu.pe::13811e02-3fd9-47f6-ad4d-1015054e9b2f" providerId="AD" clId="Web-{214C9A02-74FF-7E2E-5F4D-FDFDB9A4B402}" dt="2023-01-25T19:18:35.654" v="102" actId="20577"/>
          <ac:spMkLst>
            <pc:docMk/>
            <pc:sldMk cId="1454082094" sldId="330"/>
            <ac:spMk id="27" creationId="{C2BEA270-D0DD-E83C-8505-88C9D29A50BF}"/>
          </ac:spMkLst>
        </pc:spChg>
        <pc:grpChg chg="del">
          <ac:chgData name="DOCENTE - JORGE MARTIN RODRIGUEZ CASTRO" userId="S::c22532@utp.edu.pe::13811e02-3fd9-47f6-ad4d-1015054e9b2f" providerId="AD" clId="Web-{214C9A02-74FF-7E2E-5F4D-FDFDB9A4B402}" dt="2023-01-25T19:18:46.982" v="109"/>
          <ac:grpSpMkLst>
            <pc:docMk/>
            <pc:sldMk cId="1454082094" sldId="330"/>
            <ac:grpSpMk id="30" creationId="{1EA7DF23-1534-8674-0364-FDC45E5DD81C}"/>
          </ac:grpSpMkLst>
        </pc:grpChg>
        <pc:grpChg chg="del">
          <ac:chgData name="DOCENTE - JORGE MARTIN RODRIGUEZ CASTRO" userId="S::c22532@utp.edu.pe::13811e02-3fd9-47f6-ad4d-1015054e9b2f" providerId="AD" clId="Web-{214C9A02-74FF-7E2E-5F4D-FDFDB9A4B402}" dt="2023-01-25T19:18:43.498" v="107"/>
          <ac:grpSpMkLst>
            <pc:docMk/>
            <pc:sldMk cId="1454082094" sldId="330"/>
            <ac:grpSpMk id="35" creationId="{4BEE2914-3C25-D19B-57C0-F6E598922A1E}"/>
          </ac:grpSpMkLst>
        </pc:grpChg>
        <pc:grpChg chg="del">
          <ac:chgData name="DOCENTE - JORGE MARTIN RODRIGUEZ CASTRO" userId="S::c22532@utp.edu.pe::13811e02-3fd9-47f6-ad4d-1015054e9b2f" providerId="AD" clId="Web-{214C9A02-74FF-7E2E-5F4D-FDFDB9A4B402}" dt="2023-01-25T19:18:43.498" v="106"/>
          <ac:grpSpMkLst>
            <pc:docMk/>
            <pc:sldMk cId="1454082094" sldId="330"/>
            <ac:grpSpMk id="40" creationId="{C0EBFC4B-97B9-EE23-54E6-35D0BD1A72B6}"/>
          </ac:grpSpMkLst>
        </pc:grpChg>
        <pc:grpChg chg="del">
          <ac:chgData name="DOCENTE - JORGE MARTIN RODRIGUEZ CASTRO" userId="S::c22532@utp.edu.pe::13811e02-3fd9-47f6-ad4d-1015054e9b2f" providerId="AD" clId="Web-{214C9A02-74FF-7E2E-5F4D-FDFDB9A4B402}" dt="2023-01-25T19:18:43.498" v="105"/>
          <ac:grpSpMkLst>
            <pc:docMk/>
            <pc:sldMk cId="1454082094" sldId="330"/>
            <ac:grpSpMk id="45" creationId="{0E6C0F4E-4406-BE9B-7923-E8F8D30773B0}"/>
          </ac:grpSpMkLst>
        </pc:grpChg>
        <pc:grpChg chg="del">
          <ac:chgData name="DOCENTE - JORGE MARTIN RODRIGUEZ CASTRO" userId="S::c22532@utp.edu.pe::13811e02-3fd9-47f6-ad4d-1015054e9b2f" providerId="AD" clId="Web-{214C9A02-74FF-7E2E-5F4D-FDFDB9A4B402}" dt="2023-01-25T19:18:43.498" v="104"/>
          <ac:grpSpMkLst>
            <pc:docMk/>
            <pc:sldMk cId="1454082094" sldId="330"/>
            <ac:grpSpMk id="50" creationId="{AED7EAA0-C313-FB53-36D0-33809B2DF9CB}"/>
          </ac:grpSpMkLst>
        </pc:grpChg>
        <pc:grpChg chg="del">
          <ac:chgData name="DOCENTE - JORGE MARTIN RODRIGUEZ CASTRO" userId="S::c22532@utp.edu.pe::13811e02-3fd9-47f6-ad4d-1015054e9b2f" providerId="AD" clId="Web-{214C9A02-74FF-7E2E-5F4D-FDFDB9A4B402}" dt="2023-01-25T19:18:43.498" v="103"/>
          <ac:grpSpMkLst>
            <pc:docMk/>
            <pc:sldMk cId="1454082094" sldId="330"/>
            <ac:grpSpMk id="65" creationId="{E31EA218-2C15-A76F-19EE-34ED8B79FB1E}"/>
          </ac:grpSpMkLst>
        </pc:grpChg>
        <pc:grpChg chg="del">
          <ac:chgData name="DOCENTE - JORGE MARTIN RODRIGUEZ CASTRO" userId="S::c22532@utp.edu.pe::13811e02-3fd9-47f6-ad4d-1015054e9b2f" providerId="AD" clId="Web-{214C9A02-74FF-7E2E-5F4D-FDFDB9A4B402}" dt="2023-01-25T19:18:46.982" v="108"/>
          <ac:grpSpMkLst>
            <pc:docMk/>
            <pc:sldMk cId="1454082094" sldId="330"/>
            <ac:grpSpMk id="71" creationId="{33896B92-57E9-BDB8-DD96-046ECD0B2C51}"/>
          </ac:grpSpMkLst>
        </pc:grpChg>
      </pc:sldChg>
      <pc:sldChg chg="del">
        <pc:chgData name="DOCENTE - JORGE MARTIN RODRIGUEZ CASTRO" userId="S::c22532@utp.edu.pe::13811e02-3fd9-47f6-ad4d-1015054e9b2f" providerId="AD" clId="Web-{214C9A02-74FF-7E2E-5F4D-FDFDB9A4B402}" dt="2023-01-25T19:17:03.588" v="53"/>
        <pc:sldMkLst>
          <pc:docMk/>
          <pc:sldMk cId="1666309872" sldId="344"/>
        </pc:sldMkLst>
      </pc:sldChg>
      <pc:sldChg chg="del">
        <pc:chgData name="DOCENTE - JORGE MARTIN RODRIGUEZ CASTRO" userId="S::c22532@utp.edu.pe::13811e02-3fd9-47f6-ad4d-1015054e9b2f" providerId="AD" clId="Web-{214C9A02-74FF-7E2E-5F4D-FDFDB9A4B402}" dt="2023-01-25T19:17:03.573" v="49"/>
        <pc:sldMkLst>
          <pc:docMk/>
          <pc:sldMk cId="2908345990" sldId="345"/>
        </pc:sldMkLst>
      </pc:sldChg>
      <pc:sldChg chg="del">
        <pc:chgData name="DOCENTE - JORGE MARTIN RODRIGUEZ CASTRO" userId="S::c22532@utp.edu.pe::13811e02-3fd9-47f6-ad4d-1015054e9b2f" providerId="AD" clId="Web-{214C9A02-74FF-7E2E-5F4D-FDFDB9A4B402}" dt="2023-01-25T19:17:03.573" v="48"/>
        <pc:sldMkLst>
          <pc:docMk/>
          <pc:sldMk cId="2030995225" sldId="346"/>
        </pc:sldMkLst>
      </pc:sldChg>
      <pc:sldChg chg="del">
        <pc:chgData name="DOCENTE - JORGE MARTIN RODRIGUEZ CASTRO" userId="S::c22532@utp.edu.pe::13811e02-3fd9-47f6-ad4d-1015054e9b2f" providerId="AD" clId="Web-{214C9A02-74FF-7E2E-5F4D-FDFDB9A4B402}" dt="2023-01-25T19:17:03.557" v="44"/>
        <pc:sldMkLst>
          <pc:docMk/>
          <pc:sldMk cId="240316847" sldId="347"/>
        </pc:sldMkLst>
      </pc:sldChg>
      <pc:sldChg chg="del">
        <pc:chgData name="DOCENTE - JORGE MARTIN RODRIGUEZ CASTRO" userId="S::c22532@utp.edu.pe::13811e02-3fd9-47f6-ad4d-1015054e9b2f" providerId="AD" clId="Web-{214C9A02-74FF-7E2E-5F4D-FDFDB9A4B402}" dt="2023-01-25T19:17:03.557" v="43"/>
        <pc:sldMkLst>
          <pc:docMk/>
          <pc:sldMk cId="4084505139" sldId="348"/>
        </pc:sldMkLst>
      </pc:sldChg>
      <pc:sldChg chg="del">
        <pc:chgData name="DOCENTE - JORGE MARTIN RODRIGUEZ CASTRO" userId="S::c22532@utp.edu.pe::13811e02-3fd9-47f6-ad4d-1015054e9b2f" providerId="AD" clId="Web-{214C9A02-74FF-7E2E-5F4D-FDFDB9A4B402}" dt="2023-01-25T19:17:03.557" v="42"/>
        <pc:sldMkLst>
          <pc:docMk/>
          <pc:sldMk cId="3744755479" sldId="349"/>
        </pc:sldMkLst>
      </pc:sldChg>
      <pc:sldChg chg="del">
        <pc:chgData name="DOCENTE - JORGE MARTIN RODRIGUEZ CASTRO" userId="S::c22532@utp.edu.pe::13811e02-3fd9-47f6-ad4d-1015054e9b2f" providerId="AD" clId="Web-{214C9A02-74FF-7E2E-5F4D-FDFDB9A4B402}" dt="2023-01-25T19:17:03.541" v="39"/>
        <pc:sldMkLst>
          <pc:docMk/>
          <pc:sldMk cId="2755952795" sldId="351"/>
        </pc:sldMkLst>
      </pc:sldChg>
      <pc:sldChg chg="del">
        <pc:chgData name="DOCENTE - JORGE MARTIN RODRIGUEZ CASTRO" userId="S::c22532@utp.edu.pe::13811e02-3fd9-47f6-ad4d-1015054e9b2f" providerId="AD" clId="Web-{214C9A02-74FF-7E2E-5F4D-FDFDB9A4B402}" dt="2023-01-25T19:17:03.541" v="37"/>
        <pc:sldMkLst>
          <pc:docMk/>
          <pc:sldMk cId="2093081901" sldId="352"/>
        </pc:sldMkLst>
      </pc:sldChg>
      <pc:sldChg chg="del">
        <pc:chgData name="DOCENTE - JORGE MARTIN RODRIGUEZ CASTRO" userId="S::c22532@utp.edu.pe::13811e02-3fd9-47f6-ad4d-1015054e9b2f" providerId="AD" clId="Web-{214C9A02-74FF-7E2E-5F4D-FDFDB9A4B402}" dt="2023-01-25T19:17:03.510" v="32"/>
        <pc:sldMkLst>
          <pc:docMk/>
          <pc:sldMk cId="1738951769" sldId="353"/>
        </pc:sldMkLst>
      </pc:sldChg>
      <pc:sldChg chg="del">
        <pc:chgData name="DOCENTE - JORGE MARTIN RODRIGUEZ CASTRO" userId="S::c22532@utp.edu.pe::13811e02-3fd9-47f6-ad4d-1015054e9b2f" providerId="AD" clId="Web-{214C9A02-74FF-7E2E-5F4D-FDFDB9A4B402}" dt="2023-01-25T19:17:03.526" v="33"/>
        <pc:sldMkLst>
          <pc:docMk/>
          <pc:sldMk cId="1512035427" sldId="354"/>
        </pc:sldMkLst>
      </pc:sldChg>
      <pc:sldChg chg="del">
        <pc:chgData name="DOCENTE - JORGE MARTIN RODRIGUEZ CASTRO" userId="S::c22532@utp.edu.pe::13811e02-3fd9-47f6-ad4d-1015054e9b2f" providerId="AD" clId="Web-{214C9A02-74FF-7E2E-5F4D-FDFDB9A4B402}" dt="2023-01-25T19:17:03.479" v="25"/>
        <pc:sldMkLst>
          <pc:docMk/>
          <pc:sldMk cId="25044998" sldId="355"/>
        </pc:sldMkLst>
      </pc:sldChg>
      <pc:sldChg chg="del">
        <pc:chgData name="DOCENTE - JORGE MARTIN RODRIGUEZ CASTRO" userId="S::c22532@utp.edu.pe::13811e02-3fd9-47f6-ad4d-1015054e9b2f" providerId="AD" clId="Web-{214C9A02-74FF-7E2E-5F4D-FDFDB9A4B402}" dt="2023-01-25T19:17:03.479" v="23"/>
        <pc:sldMkLst>
          <pc:docMk/>
          <pc:sldMk cId="1698697664" sldId="356"/>
        </pc:sldMkLst>
      </pc:sldChg>
      <pc:sldChg chg="del">
        <pc:chgData name="DOCENTE - JORGE MARTIN RODRIGUEZ CASTRO" userId="S::c22532@utp.edu.pe::13811e02-3fd9-47f6-ad4d-1015054e9b2f" providerId="AD" clId="Web-{214C9A02-74FF-7E2E-5F4D-FDFDB9A4B402}" dt="2023-01-25T19:19:37.577" v="115"/>
        <pc:sldMkLst>
          <pc:docMk/>
          <pc:sldMk cId="3223448435" sldId="358"/>
        </pc:sldMkLst>
      </pc:sldChg>
      <pc:sldChg chg="del">
        <pc:chgData name="DOCENTE - JORGE MARTIN RODRIGUEZ CASTRO" userId="S::c22532@utp.edu.pe::13811e02-3fd9-47f6-ad4d-1015054e9b2f" providerId="AD" clId="Web-{214C9A02-74FF-7E2E-5F4D-FDFDB9A4B402}" dt="2023-01-25T19:17:03.588" v="50"/>
        <pc:sldMkLst>
          <pc:docMk/>
          <pc:sldMk cId="1169184247" sldId="359"/>
        </pc:sldMkLst>
      </pc:sldChg>
      <pc:sldChg chg="del">
        <pc:chgData name="DOCENTE - JORGE MARTIN RODRIGUEZ CASTRO" userId="S::c22532@utp.edu.pe::13811e02-3fd9-47f6-ad4d-1015054e9b2f" providerId="AD" clId="Web-{214C9A02-74FF-7E2E-5F4D-FDFDB9A4B402}" dt="2023-01-25T19:17:03.573" v="47"/>
        <pc:sldMkLst>
          <pc:docMk/>
          <pc:sldMk cId="520691407" sldId="360"/>
        </pc:sldMkLst>
      </pc:sldChg>
      <pc:sldChg chg="del">
        <pc:chgData name="DOCENTE - JORGE MARTIN RODRIGUEZ CASTRO" userId="S::c22532@utp.edu.pe::13811e02-3fd9-47f6-ad4d-1015054e9b2f" providerId="AD" clId="Web-{214C9A02-74FF-7E2E-5F4D-FDFDB9A4B402}" dt="2023-01-25T19:17:03.541" v="41"/>
        <pc:sldMkLst>
          <pc:docMk/>
          <pc:sldMk cId="2079625205" sldId="361"/>
        </pc:sldMkLst>
      </pc:sldChg>
      <pc:sldChg chg="del">
        <pc:chgData name="DOCENTE - JORGE MARTIN RODRIGUEZ CASTRO" userId="S::c22532@utp.edu.pe::13811e02-3fd9-47f6-ad4d-1015054e9b2f" providerId="AD" clId="Web-{214C9A02-74FF-7E2E-5F4D-FDFDB9A4B402}" dt="2023-01-25T19:17:03.541" v="38"/>
        <pc:sldMkLst>
          <pc:docMk/>
          <pc:sldMk cId="2853485377" sldId="362"/>
        </pc:sldMkLst>
      </pc:sldChg>
      <pc:sldChg chg="del">
        <pc:chgData name="DOCENTE - JORGE MARTIN RODRIGUEZ CASTRO" userId="S::c22532@utp.edu.pe::13811e02-3fd9-47f6-ad4d-1015054e9b2f" providerId="AD" clId="Web-{214C9A02-74FF-7E2E-5F4D-FDFDB9A4B402}" dt="2023-01-25T19:17:03.494" v="29"/>
        <pc:sldMkLst>
          <pc:docMk/>
          <pc:sldMk cId="2994446652" sldId="363"/>
        </pc:sldMkLst>
      </pc:sldChg>
      <pc:sldChg chg="del">
        <pc:chgData name="DOCENTE - JORGE MARTIN RODRIGUEZ CASTRO" userId="S::c22532@utp.edu.pe::13811e02-3fd9-47f6-ad4d-1015054e9b2f" providerId="AD" clId="Web-{214C9A02-74FF-7E2E-5F4D-FDFDB9A4B402}" dt="2023-01-25T19:17:03.479" v="26"/>
        <pc:sldMkLst>
          <pc:docMk/>
          <pc:sldMk cId="1465915506" sldId="364"/>
        </pc:sldMkLst>
      </pc:sldChg>
      <pc:sldChg chg="del">
        <pc:chgData name="DOCENTE - JORGE MARTIN RODRIGUEZ CASTRO" userId="S::c22532@utp.edu.pe::13811e02-3fd9-47f6-ad4d-1015054e9b2f" providerId="AD" clId="Web-{214C9A02-74FF-7E2E-5F4D-FDFDB9A4B402}" dt="2023-01-25T19:19:44.265" v="116"/>
        <pc:sldMkLst>
          <pc:docMk/>
          <pc:sldMk cId="1118352264" sldId="365"/>
        </pc:sldMkLst>
      </pc:sldChg>
      <pc:sldChg chg="del">
        <pc:chgData name="DOCENTE - JORGE MARTIN RODRIGUEZ CASTRO" userId="S::c22532@utp.edu.pe::13811e02-3fd9-47f6-ad4d-1015054e9b2f" providerId="AD" clId="Web-{214C9A02-74FF-7E2E-5F4D-FDFDB9A4B402}" dt="2023-01-25T19:19:55.500" v="118"/>
        <pc:sldMkLst>
          <pc:docMk/>
          <pc:sldMk cId="2899696653" sldId="366"/>
        </pc:sldMkLst>
      </pc:sldChg>
      <pc:sldChg chg="del">
        <pc:chgData name="DOCENTE - JORGE MARTIN RODRIGUEZ CASTRO" userId="S::c22532@utp.edu.pe::13811e02-3fd9-47f6-ad4d-1015054e9b2f" providerId="AD" clId="Web-{214C9A02-74FF-7E2E-5F4D-FDFDB9A4B402}" dt="2023-01-25T19:21:11.533" v="122"/>
        <pc:sldMkLst>
          <pc:docMk/>
          <pc:sldMk cId="1728263188" sldId="367"/>
        </pc:sldMkLst>
      </pc:sldChg>
      <pc:sldChg chg="del">
        <pc:chgData name="DOCENTE - JORGE MARTIN RODRIGUEZ CASTRO" userId="S::c22532@utp.edu.pe::13811e02-3fd9-47f6-ad4d-1015054e9b2f" providerId="AD" clId="Web-{214C9A02-74FF-7E2E-5F4D-FDFDB9A4B402}" dt="2023-01-25T19:22:06.285" v="126"/>
        <pc:sldMkLst>
          <pc:docMk/>
          <pc:sldMk cId="61251646" sldId="368"/>
        </pc:sldMkLst>
      </pc:sldChg>
      <pc:sldChg chg="del">
        <pc:chgData name="DOCENTE - JORGE MARTIN RODRIGUEZ CASTRO" userId="S::c22532@utp.edu.pe::13811e02-3fd9-47f6-ad4d-1015054e9b2f" providerId="AD" clId="Web-{214C9A02-74FF-7E2E-5F4D-FDFDB9A4B402}" dt="2023-01-25T19:22:48.599" v="130"/>
        <pc:sldMkLst>
          <pc:docMk/>
          <pc:sldMk cId="3550700721" sldId="369"/>
        </pc:sldMkLst>
      </pc:sldChg>
      <pc:sldChg chg="del">
        <pc:chgData name="DOCENTE - JORGE MARTIN RODRIGUEZ CASTRO" userId="S::c22532@utp.edu.pe::13811e02-3fd9-47f6-ad4d-1015054e9b2f" providerId="AD" clId="Web-{214C9A02-74FF-7E2E-5F4D-FDFDB9A4B402}" dt="2023-01-25T19:17:03.588" v="54"/>
        <pc:sldMkLst>
          <pc:docMk/>
          <pc:sldMk cId="1734651628" sldId="370"/>
        </pc:sldMkLst>
      </pc:sldChg>
      <pc:sldChg chg="del">
        <pc:chgData name="DOCENTE - JORGE MARTIN RODRIGUEZ CASTRO" userId="S::c22532@utp.edu.pe::13811e02-3fd9-47f6-ad4d-1015054e9b2f" providerId="AD" clId="Web-{214C9A02-74FF-7E2E-5F4D-FDFDB9A4B402}" dt="2023-01-25T19:17:03.510" v="31"/>
        <pc:sldMkLst>
          <pc:docMk/>
          <pc:sldMk cId="4070496677" sldId="371"/>
        </pc:sldMkLst>
      </pc:sldChg>
      <pc:sldChg chg="del">
        <pc:chgData name="DOCENTE - JORGE MARTIN RODRIGUEZ CASTRO" userId="S::c22532@utp.edu.pe::13811e02-3fd9-47f6-ad4d-1015054e9b2f" providerId="AD" clId="Web-{214C9A02-74FF-7E2E-5F4D-FDFDB9A4B402}" dt="2023-01-25T19:17:03.510" v="30"/>
        <pc:sldMkLst>
          <pc:docMk/>
          <pc:sldMk cId="2605287706" sldId="372"/>
        </pc:sldMkLst>
      </pc:sldChg>
      <pc:sldChg chg="modSp new ord">
        <pc:chgData name="DOCENTE - JORGE MARTIN RODRIGUEZ CASTRO" userId="S::c22532@utp.edu.pe::13811e02-3fd9-47f6-ad4d-1015054e9b2f" providerId="AD" clId="Web-{214C9A02-74FF-7E2E-5F4D-FDFDB9A4B402}" dt="2023-01-25T19:15:59.852" v="19"/>
        <pc:sldMkLst>
          <pc:docMk/>
          <pc:sldMk cId="1575124835" sldId="377"/>
        </pc:sldMkLst>
        <pc:spChg chg="mod">
          <ac:chgData name="DOCENTE - JORGE MARTIN RODRIGUEZ CASTRO" userId="S::c22532@utp.edu.pe::13811e02-3fd9-47f6-ad4d-1015054e9b2f" providerId="AD" clId="Web-{214C9A02-74FF-7E2E-5F4D-FDFDB9A4B402}" dt="2023-01-25T19:15:41.757" v="18" actId="20577"/>
          <ac:spMkLst>
            <pc:docMk/>
            <pc:sldMk cId="1575124835" sldId="377"/>
            <ac:spMk id="2" creationId="{1BD336A8-7CB5-4BC0-0CD8-E804AB65BCA1}"/>
          </ac:spMkLst>
        </pc:spChg>
      </pc:sldChg>
      <pc:sldChg chg="add del replId">
        <pc:chgData name="DOCENTE - JORGE MARTIN RODRIGUEZ CASTRO" userId="S::c22532@utp.edu.pe::13811e02-3fd9-47f6-ad4d-1015054e9b2f" providerId="AD" clId="Web-{214C9A02-74FF-7E2E-5F4D-FDFDB9A4B402}" dt="2023-01-25T19:19:12.577" v="112"/>
        <pc:sldMkLst>
          <pc:docMk/>
          <pc:sldMk cId="3937091970" sldId="378"/>
        </pc:sldMkLst>
      </pc:sldChg>
      <pc:sldChg chg="addSp modSp add replId">
        <pc:chgData name="DOCENTE - JORGE MARTIN RODRIGUEZ CASTRO" userId="S::c22532@utp.edu.pe::13811e02-3fd9-47f6-ad4d-1015054e9b2f" providerId="AD" clId="Web-{214C9A02-74FF-7E2E-5F4D-FDFDB9A4B402}" dt="2023-01-25T19:19:32.483" v="114"/>
        <pc:sldMkLst>
          <pc:docMk/>
          <pc:sldMk cId="1269578411" sldId="379"/>
        </pc:sldMkLst>
        <pc:spChg chg="add">
          <ac:chgData name="DOCENTE - JORGE MARTIN RODRIGUEZ CASTRO" userId="S::c22532@utp.edu.pe::13811e02-3fd9-47f6-ad4d-1015054e9b2f" providerId="AD" clId="Web-{214C9A02-74FF-7E2E-5F4D-FDFDB9A4B402}" dt="2023-01-25T19:19:18.889" v="113"/>
          <ac:spMkLst>
            <pc:docMk/>
            <pc:sldMk cId="1269578411" sldId="379"/>
            <ac:spMk id="30" creationId="{8941F3D1-1E81-775F-7B05-642025ED483B}"/>
          </ac:spMkLst>
        </pc:spChg>
        <pc:grpChg chg="ord">
          <ac:chgData name="DOCENTE - JORGE MARTIN RODRIGUEZ CASTRO" userId="S::c22532@utp.edu.pe::13811e02-3fd9-47f6-ad4d-1015054e9b2f" providerId="AD" clId="Web-{214C9A02-74FF-7E2E-5F4D-FDFDB9A4B402}" dt="2023-01-25T19:19:32.483" v="114"/>
          <ac:grpSpMkLst>
            <pc:docMk/>
            <pc:sldMk cId="1269578411" sldId="379"/>
            <ac:grpSpMk id="9" creationId="{6D8EC2C4-D534-A87E-5305-9BD92B9838D9}"/>
          </ac:grpSpMkLst>
        </pc:grpChg>
      </pc:sldChg>
      <pc:sldChg chg="modSp add replId">
        <pc:chgData name="DOCENTE - JORGE MARTIN RODRIGUEZ CASTRO" userId="S::c22532@utp.edu.pe::13811e02-3fd9-47f6-ad4d-1015054e9b2f" providerId="AD" clId="Web-{214C9A02-74FF-7E2E-5F4D-FDFDB9A4B402}" dt="2023-01-25T19:20:22.110" v="120"/>
        <pc:sldMkLst>
          <pc:docMk/>
          <pc:sldMk cId="2551406179" sldId="380"/>
        </pc:sldMkLst>
        <pc:grpChg chg="ord">
          <ac:chgData name="DOCENTE - JORGE MARTIN RODRIGUEZ CASTRO" userId="S::c22532@utp.edu.pe::13811e02-3fd9-47f6-ad4d-1015054e9b2f" providerId="AD" clId="Web-{214C9A02-74FF-7E2E-5F4D-FDFDB9A4B402}" dt="2023-01-25T19:20:13.594" v="119"/>
          <ac:grpSpMkLst>
            <pc:docMk/>
            <pc:sldMk cId="2551406179" sldId="380"/>
            <ac:grpSpMk id="9" creationId="{6D8EC2C4-D534-A87E-5305-9BD92B9838D9}"/>
          </ac:grpSpMkLst>
        </pc:grpChg>
        <pc:grpChg chg="ord">
          <ac:chgData name="DOCENTE - JORGE MARTIN RODRIGUEZ CASTRO" userId="S::c22532@utp.edu.pe::13811e02-3fd9-47f6-ad4d-1015054e9b2f" providerId="AD" clId="Web-{214C9A02-74FF-7E2E-5F4D-FDFDB9A4B402}" dt="2023-01-25T19:20:22.110" v="120"/>
          <ac:grpSpMkLst>
            <pc:docMk/>
            <pc:sldMk cId="2551406179" sldId="380"/>
            <ac:grpSpMk id="10" creationId="{4C62550A-9487-0FB4-AEF5-18BF59D1D1BB}"/>
          </ac:grpSpMkLst>
        </pc:grpChg>
      </pc:sldChg>
      <pc:sldChg chg="modSp add replId">
        <pc:chgData name="DOCENTE - JORGE MARTIN RODRIGUEZ CASTRO" userId="S::c22532@utp.edu.pe::13811e02-3fd9-47f6-ad4d-1015054e9b2f" providerId="AD" clId="Web-{214C9A02-74FF-7E2E-5F4D-FDFDB9A4B402}" dt="2023-01-25T19:21:47.410" v="124"/>
        <pc:sldMkLst>
          <pc:docMk/>
          <pc:sldMk cId="2278367296" sldId="381"/>
        </pc:sldMkLst>
        <pc:grpChg chg="ord">
          <ac:chgData name="DOCENTE - JORGE MARTIN RODRIGUEZ CASTRO" userId="S::c22532@utp.edu.pe::13811e02-3fd9-47f6-ad4d-1015054e9b2f" providerId="AD" clId="Web-{214C9A02-74FF-7E2E-5F4D-FDFDB9A4B402}" dt="2023-01-25T19:21:39.253" v="123"/>
          <ac:grpSpMkLst>
            <pc:docMk/>
            <pc:sldMk cId="2278367296" sldId="381"/>
            <ac:grpSpMk id="10" creationId="{4C62550A-9487-0FB4-AEF5-18BF59D1D1BB}"/>
          </ac:grpSpMkLst>
        </pc:grpChg>
        <pc:grpChg chg="ord">
          <ac:chgData name="DOCENTE - JORGE MARTIN RODRIGUEZ CASTRO" userId="S::c22532@utp.edu.pe::13811e02-3fd9-47f6-ad4d-1015054e9b2f" providerId="AD" clId="Web-{214C9A02-74FF-7E2E-5F4D-FDFDB9A4B402}" dt="2023-01-25T19:21:47.410" v="124"/>
          <ac:grpSpMkLst>
            <pc:docMk/>
            <pc:sldMk cId="2278367296" sldId="381"/>
            <ac:grpSpMk id="15" creationId="{5598A8C9-355C-B375-F419-53EB7FBA52CF}"/>
          </ac:grpSpMkLst>
        </pc:grpChg>
      </pc:sldChg>
      <pc:sldChg chg="modSp add replId">
        <pc:chgData name="DOCENTE - JORGE MARTIN RODRIGUEZ CASTRO" userId="S::c22532@utp.edu.pe::13811e02-3fd9-47f6-ad4d-1015054e9b2f" providerId="AD" clId="Web-{214C9A02-74FF-7E2E-5F4D-FDFDB9A4B402}" dt="2023-01-25T19:22:38.286" v="128"/>
        <pc:sldMkLst>
          <pc:docMk/>
          <pc:sldMk cId="3912532715" sldId="382"/>
        </pc:sldMkLst>
        <pc:grpChg chg="ord">
          <ac:chgData name="DOCENTE - JORGE MARTIN RODRIGUEZ CASTRO" userId="S::c22532@utp.edu.pe::13811e02-3fd9-47f6-ad4d-1015054e9b2f" providerId="AD" clId="Web-{214C9A02-74FF-7E2E-5F4D-FDFDB9A4B402}" dt="2023-01-25T19:22:21.957" v="127"/>
          <ac:grpSpMkLst>
            <pc:docMk/>
            <pc:sldMk cId="3912532715" sldId="382"/>
            <ac:grpSpMk id="15" creationId="{5598A8C9-355C-B375-F419-53EB7FBA52CF}"/>
          </ac:grpSpMkLst>
        </pc:grpChg>
        <pc:grpChg chg="ord">
          <ac:chgData name="DOCENTE - JORGE MARTIN RODRIGUEZ CASTRO" userId="S::c22532@utp.edu.pe::13811e02-3fd9-47f6-ad4d-1015054e9b2f" providerId="AD" clId="Web-{214C9A02-74FF-7E2E-5F4D-FDFDB9A4B402}" dt="2023-01-25T19:22:38.286" v="128"/>
          <ac:grpSpMkLst>
            <pc:docMk/>
            <pc:sldMk cId="3912532715" sldId="382"/>
            <ac:grpSpMk id="20" creationId="{B25B4B5B-713C-2D58-C773-D4CFF9997391}"/>
          </ac:grpSpMkLst>
        </pc:grpChg>
      </pc:sldChg>
      <pc:sldChg chg="modSp add replId">
        <pc:chgData name="DOCENTE - JORGE MARTIN RODRIGUEZ CASTRO" userId="S::c22532@utp.edu.pe::13811e02-3fd9-47f6-ad4d-1015054e9b2f" providerId="AD" clId="Web-{214C9A02-74FF-7E2E-5F4D-FDFDB9A4B402}" dt="2023-01-25T19:23:07.678" v="132"/>
        <pc:sldMkLst>
          <pc:docMk/>
          <pc:sldMk cId="1263403212" sldId="383"/>
        </pc:sldMkLst>
        <pc:grpChg chg="ord">
          <ac:chgData name="DOCENTE - JORGE MARTIN RODRIGUEZ CASTRO" userId="S::c22532@utp.edu.pe::13811e02-3fd9-47f6-ad4d-1015054e9b2f" providerId="AD" clId="Web-{214C9A02-74FF-7E2E-5F4D-FDFDB9A4B402}" dt="2023-01-25T19:23:00.568" v="131"/>
          <ac:grpSpMkLst>
            <pc:docMk/>
            <pc:sldMk cId="1263403212" sldId="383"/>
            <ac:grpSpMk id="20" creationId="{B25B4B5B-713C-2D58-C773-D4CFF9997391}"/>
          </ac:grpSpMkLst>
        </pc:grpChg>
        <pc:grpChg chg="ord">
          <ac:chgData name="DOCENTE - JORGE MARTIN RODRIGUEZ CASTRO" userId="S::c22532@utp.edu.pe::13811e02-3fd9-47f6-ad4d-1015054e9b2f" providerId="AD" clId="Web-{214C9A02-74FF-7E2E-5F4D-FDFDB9A4B402}" dt="2023-01-25T19:23:07.678" v="132"/>
          <ac:grpSpMkLst>
            <pc:docMk/>
            <pc:sldMk cId="1263403212" sldId="383"/>
            <ac:grpSpMk id="25" creationId="{20E7D35A-999B-BEC3-A1FE-83D4A699084C}"/>
          </ac:grpSpMkLst>
        </pc:grpChg>
      </pc:sldChg>
    </pc:docChg>
  </pc:docChgLst>
  <pc:docChgLst>
    <pc:chgData name="FERNANDO IGNACIO DIAZ SANCHEZ" userId="ba36fe69-f35f-4358-9126-4b1eb463af60" providerId="ADAL" clId="{411FFBA5-0CF3-4001-9009-7607EDD0E2D6}"/>
    <pc:docChg chg="modSld">
      <pc:chgData name="FERNANDO IGNACIO DIAZ SANCHEZ" userId="ba36fe69-f35f-4358-9126-4b1eb463af60" providerId="ADAL" clId="{411FFBA5-0CF3-4001-9009-7607EDD0E2D6}" dt="2023-01-24T15:37:59.073" v="16"/>
      <pc:docMkLst>
        <pc:docMk/>
      </pc:docMkLst>
      <pc:sldChg chg="modSp mod addCm delCm">
        <pc:chgData name="FERNANDO IGNACIO DIAZ SANCHEZ" userId="ba36fe69-f35f-4358-9126-4b1eb463af60" providerId="ADAL" clId="{411FFBA5-0CF3-4001-9009-7607EDD0E2D6}" dt="2023-01-24T15:37:37.786" v="14" actId="20577"/>
        <pc:sldMkLst>
          <pc:docMk/>
          <pc:sldMk cId="2948176432" sldId="263"/>
        </pc:sldMkLst>
        <pc:spChg chg="mod">
          <ac:chgData name="FERNANDO IGNACIO DIAZ SANCHEZ" userId="ba36fe69-f35f-4358-9126-4b1eb463af60" providerId="ADAL" clId="{411FFBA5-0CF3-4001-9009-7607EDD0E2D6}" dt="2023-01-24T15:37:37.786" v="14" actId="20577"/>
          <ac:spMkLst>
            <pc:docMk/>
            <pc:sldMk cId="2948176432" sldId="263"/>
            <ac:spMk id="3" creationId="{1DD37DCA-ED6E-428D-A48F-1565A2EA97A3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FERNANDO IGNACIO DIAZ SANCHEZ" userId="ba36fe69-f35f-4358-9126-4b1eb463af60" providerId="ADAL" clId="{411FFBA5-0CF3-4001-9009-7607EDD0E2D6}" dt="2023-01-24T15:37:17.515" v="2"/>
              <pc2:cmMkLst xmlns:pc2="http://schemas.microsoft.com/office/powerpoint/2019/9/main/command">
                <pc:docMk/>
                <pc:sldMk cId="2948176432" sldId="263"/>
                <pc2:cmMk id="{2AD84FD1-C35B-47AC-A2DE-C2E82E0790B2}"/>
              </pc2:cmMkLst>
            </pc226:cmChg>
          </p:ext>
        </pc:extLst>
      </pc:sldChg>
      <pc:sldChg chg="modSp mod addCm delCm">
        <pc:chgData name="FERNANDO IGNACIO DIAZ SANCHEZ" userId="ba36fe69-f35f-4358-9126-4b1eb463af60" providerId="ADAL" clId="{411FFBA5-0CF3-4001-9009-7607EDD0E2D6}" dt="2023-01-24T15:37:59.073" v="16"/>
        <pc:sldMkLst>
          <pc:docMk/>
          <pc:sldMk cId="1607001897" sldId="327"/>
        </pc:sldMkLst>
        <pc:spChg chg="mod">
          <ac:chgData name="FERNANDO IGNACIO DIAZ SANCHEZ" userId="ba36fe69-f35f-4358-9126-4b1eb463af60" providerId="ADAL" clId="{411FFBA5-0CF3-4001-9009-7607EDD0E2D6}" dt="2023-01-24T15:37:59.073" v="16"/>
          <ac:spMkLst>
            <pc:docMk/>
            <pc:sldMk cId="1607001897" sldId="327"/>
            <ac:spMk id="6" creationId="{2562361B-123A-158C-5022-4E64314B5E2C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FERNANDO IGNACIO DIAZ SANCHEZ" userId="ba36fe69-f35f-4358-9126-4b1eb463af60" providerId="ADAL" clId="{411FFBA5-0CF3-4001-9009-7607EDD0E2D6}" dt="2023-01-24T15:37:55.841" v="15"/>
              <pc2:cmMkLst xmlns:pc2="http://schemas.microsoft.com/office/powerpoint/2019/9/main/command">
                <pc:docMk/>
                <pc:sldMk cId="1607001897" sldId="327"/>
                <pc2:cmMk id="{A950D8D4-F1B5-478C-AAD7-C2E7C3B64820}"/>
              </pc2:cmMkLst>
            </pc226:cmChg>
          </p:ext>
        </pc:extLst>
      </pc:sldChg>
    </pc:docChg>
  </pc:docChgLst>
  <pc:docChgLst>
    <pc:chgData name="DOCENTE - JORGE MARTIN RODRIGUEZ CASTRO" userId="S::c22532@utp.edu.pe::13811e02-3fd9-47f6-ad4d-1015054e9b2f" providerId="AD" clId="Web-{90E126E1-5C4D-C8B8-5F1D-E5D7261B44FF}"/>
    <pc:docChg chg="addSld delSld modSld">
      <pc:chgData name="DOCENTE - JORGE MARTIN RODRIGUEZ CASTRO" userId="S::c22532@utp.edu.pe::13811e02-3fd9-47f6-ad4d-1015054e9b2f" providerId="AD" clId="Web-{90E126E1-5C4D-C8B8-5F1D-E5D7261B44FF}" dt="2023-01-26T02:30:17.689" v="58" actId="1076"/>
      <pc:docMkLst>
        <pc:docMk/>
      </pc:docMkLst>
      <pc:sldChg chg="addSp delSp modSp">
        <pc:chgData name="DOCENTE - JORGE MARTIN RODRIGUEZ CASTRO" userId="S::c22532@utp.edu.pe::13811e02-3fd9-47f6-ad4d-1015054e9b2f" providerId="AD" clId="Web-{90E126E1-5C4D-C8B8-5F1D-E5D7261B44FF}" dt="2023-01-26T02:30:17.689" v="58" actId="1076"/>
        <pc:sldMkLst>
          <pc:docMk/>
          <pc:sldMk cId="0" sldId="257"/>
        </pc:sldMkLst>
        <pc:spChg chg="add del mod">
          <ac:chgData name="DOCENTE - JORGE MARTIN RODRIGUEZ CASTRO" userId="S::c22532@utp.edu.pe::13811e02-3fd9-47f6-ad4d-1015054e9b2f" providerId="AD" clId="Web-{90E126E1-5C4D-C8B8-5F1D-E5D7261B44FF}" dt="2023-01-26T02:28:22.591" v="47"/>
          <ac:spMkLst>
            <pc:docMk/>
            <pc:sldMk cId="0" sldId="257"/>
            <ac:spMk id="3" creationId="{F6376514-A829-8AD8-F455-62A26EFB0D29}"/>
          </ac:spMkLst>
        </pc:spChg>
        <pc:spChg chg="add mod">
          <ac:chgData name="DOCENTE - JORGE MARTIN RODRIGUEZ CASTRO" userId="S::c22532@utp.edu.pe::13811e02-3fd9-47f6-ad4d-1015054e9b2f" providerId="AD" clId="Web-{90E126E1-5C4D-C8B8-5F1D-E5D7261B44FF}" dt="2023-01-26T02:30:17.689" v="58" actId="1076"/>
          <ac:spMkLst>
            <pc:docMk/>
            <pc:sldMk cId="0" sldId="257"/>
            <ac:spMk id="4" creationId="{DD2FDDC3-32E1-0A0E-BC26-DE60E60445F5}"/>
          </ac:spMkLst>
        </pc:spChg>
      </pc:sldChg>
      <pc:sldChg chg="modSp del">
        <pc:chgData name="DOCENTE - JORGE MARTIN RODRIGUEZ CASTRO" userId="S::c22532@utp.edu.pe::13811e02-3fd9-47f6-ad4d-1015054e9b2f" providerId="AD" clId="Web-{90E126E1-5C4D-C8B8-5F1D-E5D7261B44FF}" dt="2023-01-26T01:23:27.833" v="39"/>
        <pc:sldMkLst>
          <pc:docMk/>
          <pc:sldMk cId="1575124835" sldId="377"/>
        </pc:sldMkLst>
        <pc:spChg chg="mod">
          <ac:chgData name="DOCENTE - JORGE MARTIN RODRIGUEZ CASTRO" userId="S::c22532@utp.edu.pe::13811e02-3fd9-47f6-ad4d-1015054e9b2f" providerId="AD" clId="Web-{90E126E1-5C4D-C8B8-5F1D-E5D7261B44FF}" dt="2023-01-26T01:23:19.536" v="33" actId="20577"/>
          <ac:spMkLst>
            <pc:docMk/>
            <pc:sldMk cId="1575124835" sldId="377"/>
            <ac:spMk id="4" creationId="{11C3495B-E5EB-571A-1C95-6D402460E49E}"/>
          </ac:spMkLst>
        </pc:spChg>
      </pc:sldChg>
      <pc:sldChg chg="add">
        <pc:chgData name="DOCENTE - JORGE MARTIN RODRIGUEZ CASTRO" userId="S::c22532@utp.edu.pe::13811e02-3fd9-47f6-ad4d-1015054e9b2f" providerId="AD" clId="Web-{90E126E1-5C4D-C8B8-5F1D-E5D7261B44FF}" dt="2023-01-26T01:23:21.255" v="34"/>
        <pc:sldMkLst>
          <pc:docMk/>
          <pc:sldMk cId="4069976844" sldId="384"/>
        </pc:sldMkLst>
      </pc:sldChg>
      <pc:sldChg chg="add">
        <pc:chgData name="DOCENTE - JORGE MARTIN RODRIGUEZ CASTRO" userId="S::c22532@utp.edu.pe::13811e02-3fd9-47f6-ad4d-1015054e9b2f" providerId="AD" clId="Web-{90E126E1-5C4D-C8B8-5F1D-E5D7261B44FF}" dt="2023-01-26T01:23:21.395" v="35"/>
        <pc:sldMkLst>
          <pc:docMk/>
          <pc:sldMk cId="178793038" sldId="385"/>
        </pc:sldMkLst>
      </pc:sldChg>
      <pc:sldChg chg="add">
        <pc:chgData name="DOCENTE - JORGE MARTIN RODRIGUEZ CASTRO" userId="S::c22532@utp.edu.pe::13811e02-3fd9-47f6-ad4d-1015054e9b2f" providerId="AD" clId="Web-{90E126E1-5C4D-C8B8-5F1D-E5D7261B44FF}" dt="2023-01-26T01:23:21.552" v="36"/>
        <pc:sldMkLst>
          <pc:docMk/>
          <pc:sldMk cId="3695979028" sldId="386"/>
        </pc:sldMkLst>
      </pc:sldChg>
      <pc:sldChg chg="add">
        <pc:chgData name="DOCENTE - JORGE MARTIN RODRIGUEZ CASTRO" userId="S::c22532@utp.edu.pe::13811e02-3fd9-47f6-ad4d-1015054e9b2f" providerId="AD" clId="Web-{90E126E1-5C4D-C8B8-5F1D-E5D7261B44FF}" dt="2023-01-26T01:23:21.692" v="37"/>
        <pc:sldMkLst>
          <pc:docMk/>
          <pc:sldMk cId="2090150115" sldId="387"/>
        </pc:sldMkLst>
      </pc:sldChg>
      <pc:sldChg chg="add">
        <pc:chgData name="DOCENTE - JORGE MARTIN RODRIGUEZ CASTRO" userId="S::c22532@utp.edu.pe::13811e02-3fd9-47f6-ad4d-1015054e9b2f" providerId="AD" clId="Web-{90E126E1-5C4D-C8B8-5F1D-E5D7261B44FF}" dt="2023-01-26T01:23:21.848" v="38"/>
        <pc:sldMkLst>
          <pc:docMk/>
          <pc:sldMk cId="2908187892" sldId="3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" name="Google Shape;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819eedc26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g7819eedc26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>
              <a:buNone/>
            </a:pPr>
            <a:r>
              <a:rPr lang="es-ES" dirty="0"/>
              <a:t>Respuestas que deben buscarse:</a:t>
            </a:r>
          </a:p>
          <a:p>
            <a:pPr marL="228600" indent="0">
              <a:buNone/>
            </a:pPr>
            <a:endParaRPr lang="es-ES" dirty="0"/>
          </a:p>
          <a:p>
            <a:pPr>
              <a:buAutoNum type="arabicPeriod"/>
            </a:pPr>
            <a:r>
              <a:rPr lang="es-ES" dirty="0"/>
              <a:t>Elaborar un plan de solución.</a:t>
            </a:r>
          </a:p>
          <a:p>
            <a:pPr>
              <a:buAutoNum type="arabicPeriod"/>
            </a:pPr>
            <a:r>
              <a:rPr lang="es-ES" dirty="0"/>
              <a:t>En una secuencia de instrucciones o algoritmo.</a:t>
            </a:r>
          </a:p>
          <a:p>
            <a:pPr>
              <a:buAutoNum type="arabicPeriod"/>
            </a:pPr>
            <a:r>
              <a:rPr lang="es-ES" dirty="0"/>
              <a:t>Solucionar el problema.</a:t>
            </a:r>
          </a:p>
          <a:p>
            <a:pPr>
              <a:buAutoNum type="arabicPeriod"/>
            </a:pPr>
            <a:r>
              <a:rPr lang="es-ES" dirty="0"/>
              <a:t>Java</a:t>
            </a:r>
          </a:p>
          <a:p>
            <a:pPr marL="228600" indent="0">
              <a:buNone/>
            </a:pPr>
            <a:endParaRPr lang="en-US" dirty="0"/>
          </a:p>
          <a:p>
            <a:pPr marL="228600" indent="0">
              <a:buNone/>
            </a:pPr>
            <a:r>
              <a:rPr lang="en-US" dirty="0" err="1"/>
              <a:t>Utilidad</a:t>
            </a:r>
            <a:r>
              <a:rPr lang="en-US" dirty="0"/>
              <a:t>: </a:t>
            </a:r>
            <a:r>
              <a:rPr lang="en-US" dirty="0" err="1"/>
              <a:t>Programar</a:t>
            </a:r>
            <a:r>
              <a:rPr lang="en-US" dirty="0"/>
              <a:t> </a:t>
            </a:r>
            <a:r>
              <a:rPr lang="en-US" dirty="0" err="1"/>
              <a:t>instrucciones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lenguaje</a:t>
            </a:r>
            <a:r>
              <a:rPr lang="en-US" dirty="0"/>
              <a:t> Java para resolver un </a:t>
            </a:r>
            <a:r>
              <a:rPr lang="en-US" dirty="0" err="1"/>
              <a:t>problema</a:t>
            </a:r>
            <a:r>
              <a:rPr lang="en-US" dirty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56568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Todas las formas son válidas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973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Respuesta:</a:t>
            </a:r>
          </a:p>
          <a:p>
            <a:pPr>
              <a:buAutoNum type="alphaUcPeriod"/>
            </a:pPr>
            <a:r>
              <a:rPr lang="en-US" dirty="0">
                <a:latin typeface="+mj-lt"/>
              </a:rPr>
              <a:t>Los </a:t>
            </a:r>
            <a:r>
              <a:rPr lang="en-US" dirty="0" err="1">
                <a:latin typeface="+mj-lt"/>
              </a:rPr>
              <a:t>datos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leidos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necesitan</a:t>
            </a:r>
            <a:r>
              <a:rPr lang="en-US" dirty="0">
                <a:latin typeface="+mj-lt"/>
              </a:rPr>
              <a:t> ser </a:t>
            </a:r>
            <a:r>
              <a:rPr lang="en-US" dirty="0" err="1">
                <a:latin typeface="+mj-lt"/>
              </a:rPr>
              <a:t>convertidos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explícitamente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aplicando</a:t>
            </a:r>
            <a:r>
              <a:rPr lang="en-US" dirty="0">
                <a:latin typeface="+mj-lt"/>
              </a:rPr>
              <a:t> </a:t>
            </a:r>
            <a:r>
              <a:rPr lang="en-US" b="1" i="1" dirty="0">
                <a:latin typeface="+mj-lt"/>
              </a:rPr>
              <a:t>cast</a:t>
            </a:r>
            <a:r>
              <a:rPr lang="en-US" dirty="0">
                <a:latin typeface="+mj-lt"/>
              </a:rPr>
              <a:t> de </a:t>
            </a:r>
            <a:r>
              <a:rPr lang="en-US" dirty="0" err="1">
                <a:latin typeface="+mj-lt"/>
              </a:rPr>
              <a:t>tipos</a:t>
            </a:r>
            <a:r>
              <a:rPr lang="en-US" dirty="0">
                <a:latin typeface="+mj-lt"/>
              </a:rPr>
              <a:t>.</a:t>
            </a:r>
          </a:p>
          <a:p>
            <a:pPr marL="228600" indent="0">
              <a:buNone/>
            </a:pPr>
            <a:endParaRPr lang="en-US" dirty="0">
              <a:latin typeface="+mj-lt"/>
            </a:endParaRPr>
          </a:p>
          <a:p>
            <a:pPr marL="228600" indent="0">
              <a:buNone/>
            </a:pPr>
            <a:r>
              <a:rPr lang="en-US" dirty="0">
                <a:latin typeface="+mj-lt"/>
              </a:rPr>
              <a:t>La </a:t>
            </a:r>
            <a:r>
              <a:rPr lang="en-US" dirty="0" err="1">
                <a:latin typeface="+mj-lt"/>
              </a:rPr>
              <a:t>clase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incluye</a:t>
            </a:r>
            <a:r>
              <a:rPr lang="en-US" dirty="0">
                <a:latin typeface="+mj-lt"/>
              </a:rPr>
              <a:t> sus </a:t>
            </a:r>
            <a:r>
              <a:rPr lang="en-US" dirty="0" err="1">
                <a:latin typeface="+mj-lt"/>
              </a:rPr>
              <a:t>propios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métodos</a:t>
            </a:r>
            <a:r>
              <a:rPr lang="en-US" dirty="0">
                <a:latin typeface="+mj-lt"/>
              </a:rPr>
              <a:t> para </a:t>
            </a:r>
            <a:r>
              <a:rPr lang="en-US" dirty="0" err="1">
                <a:latin typeface="+mj-lt"/>
              </a:rPr>
              <a:t>retornar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el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tipo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requerido</a:t>
            </a:r>
            <a:r>
              <a:rPr lang="en-US" dirty="0">
                <a:latin typeface="+mj-lt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056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s-ES" dirty="0"/>
              <a:t>Ejercicio: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s-ES" dirty="0"/>
              <a:t>Escriba un programa para averiguar si un número de 4 cifras es o no un número de la suerte. Un número de la suerte es tal cuando la suma de sus dos primeros dígitos es igual a la suma de los dos últimos. Ejemplo: 3719 es un número de la suerte, pues 3+7=1+9.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293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13" y="0"/>
            <a:ext cx="1218197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19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>
                <a:latin typeface="Helvetica" pitchFamily="2" charset="0"/>
                <a:ea typeface="Helvetica" pitchFamily="2" charset="0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" name="Google Shape;14;p7"/>
          <p:cNvSpPr txBox="1">
            <a:spLocks noGrp="1"/>
          </p:cNvSpPr>
          <p:nvPr>
            <p:ph type="subTitle" idx="1"/>
          </p:nvPr>
        </p:nvSpPr>
        <p:spPr>
          <a:xfrm>
            <a:off x="1524000" y="3178688"/>
            <a:ext cx="9144000" cy="50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Helvetica" pitchFamily="2" charset="0"/>
                <a:ea typeface="Helvetica" pitchFamily="2" charset="0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F22F04-4BC9-41E2-B353-830397417302}"/>
              </a:ext>
            </a:extLst>
          </p:cNvPr>
          <p:cNvSpPr/>
          <p:nvPr userDrawn="1"/>
        </p:nvSpPr>
        <p:spPr>
          <a:xfrm>
            <a:off x="4058520" y="5231177"/>
            <a:ext cx="4063504" cy="936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pic>
        <p:nvPicPr>
          <p:cNvPr id="5" name="Picture 2" descr="Inicio – 10 - Universidad Tecnológica del Perú - UTP – Colegio Anglo  Americano Prescott">
            <a:extLst>
              <a:ext uri="{FF2B5EF4-FFF2-40B4-BE49-F238E27FC236}">
                <a16:creationId xmlns:a16="http://schemas.microsoft.com/office/drawing/2014/main" id="{4E2C1613-F647-4454-932D-F9B6B9380A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555" y="5135036"/>
            <a:ext cx="4173573" cy="109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ntenido con título">
  <p:cSld name="3_Contenido con título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ontenido con título">
  <p:cSld name="4_Contenido con título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13" y="0"/>
            <a:ext cx="1218197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ontenido con título">
  <p:cSld name="5_Contenido con título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ontenido con título">
  <p:cSld name="6_Contenido con título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ontenido con título">
  <p:cSld name="7_Contenido con título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13" y="0"/>
            <a:ext cx="1218197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ontenido con título">
  <p:cSld name="8_Contenido con título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ontenido con título">
  <p:cSld name="9_Contenido con título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ontenido con título">
  <p:cSld name="10_Contenido con título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29555-3685-4E25-8B53-D766AA066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9745"/>
            <a:ext cx="10515600" cy="785528"/>
          </a:xfrm>
        </p:spPr>
        <p:txBody>
          <a:bodyPr>
            <a:normAutofit/>
          </a:bodyPr>
          <a:lstStyle>
            <a:lvl1pPr>
              <a:defRPr sz="4400" b="1">
                <a:solidFill>
                  <a:srgbClr val="D3052C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88F942-990C-4C84-A1C3-F5F0BCBF93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‹#›</a:t>
            </a:fld>
            <a:endParaRPr lang="es-P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68538E7-9E81-474C-AD3B-32C2198C15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10515600" cy="4373562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Helvetica" pitchFamily="2" charset="0"/>
              </a:defRPr>
            </a:lvl1pPr>
            <a:lvl2pPr>
              <a:lnSpc>
                <a:spcPct val="100000"/>
              </a:lnSpc>
              <a:defRPr>
                <a:latin typeface="Helvetica" pitchFamily="2" charset="0"/>
              </a:defRPr>
            </a:lvl2pPr>
            <a:lvl3pPr>
              <a:lnSpc>
                <a:spcPct val="100000"/>
              </a:lnSpc>
              <a:defRPr>
                <a:latin typeface="Helvetica" pitchFamily="2" charset="0"/>
              </a:defRPr>
            </a:lvl3pPr>
            <a:lvl4pPr>
              <a:lnSpc>
                <a:spcPct val="100000"/>
              </a:lnSpc>
              <a:defRPr>
                <a:latin typeface="Helvetica" pitchFamily="2" charset="0"/>
              </a:defRPr>
            </a:lvl4pPr>
            <a:lvl5pPr>
              <a:lnSpc>
                <a:spcPct val="100000"/>
              </a:lnSpc>
              <a:defRPr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26" name="Picture 2" descr="Inicio – 10 - Universidad Tecnológica del Perú - UTP – Colegio Anglo  Americano Prescott">
            <a:extLst>
              <a:ext uri="{FF2B5EF4-FFF2-40B4-BE49-F238E27FC236}">
                <a16:creationId xmlns:a16="http://schemas.microsoft.com/office/drawing/2014/main" id="{322DE48A-2D4F-4873-8D66-AF7F3593CA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6428" y="136525"/>
            <a:ext cx="1559859" cy="40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3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preserve="1" userDrawn="1">
  <p:cSld name="2_Solo el título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nicio – 10 - Universidad Tecnológica del Perú - UTP – Colegio Anglo  Americano Prescott">
            <a:extLst>
              <a:ext uri="{FF2B5EF4-FFF2-40B4-BE49-F238E27FC236}">
                <a16:creationId xmlns:a16="http://schemas.microsoft.com/office/drawing/2014/main" id="{240F2624-FBFA-46AE-9892-D42C673614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847" y="141009"/>
            <a:ext cx="1559859" cy="40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35F4D67-4966-C21F-A09E-7658BEBF9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8217"/>
            <a:ext cx="10515600" cy="4959927"/>
          </a:xfrm>
        </p:spPr>
        <p:txBody>
          <a:bodyPr/>
          <a:lstStyle>
            <a:lvl1pPr algn="ctr">
              <a:defRPr b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667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cabezado de sección">
  <p:cSld name="1_Encabezado de sección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67" y="0"/>
            <a:ext cx="1218706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22FCA6-0FCB-4C91-BEC5-A93A5D856507}"/>
              </a:ext>
            </a:extLst>
          </p:cNvPr>
          <p:cNvSpPr/>
          <p:nvPr userDrawn="1"/>
        </p:nvSpPr>
        <p:spPr>
          <a:xfrm>
            <a:off x="8713694" y="0"/>
            <a:ext cx="3478306" cy="1461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Google Shape;20;p9"/>
          <p:cNvSpPr txBox="1">
            <a:spLocks noGrp="1"/>
          </p:cNvSpPr>
          <p:nvPr>
            <p:ph type="body" idx="1"/>
          </p:nvPr>
        </p:nvSpPr>
        <p:spPr>
          <a:xfrm>
            <a:off x="831850" y="469339"/>
            <a:ext cx="10515600" cy="562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9"/>
          <p:cNvSpPr txBox="1"/>
          <p:nvPr/>
        </p:nvSpPr>
        <p:spPr>
          <a:xfrm>
            <a:off x="831850" y="6457444"/>
            <a:ext cx="105156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Datos/Observaciones</a:t>
            </a:r>
            <a:endParaRPr/>
          </a:p>
        </p:txBody>
      </p:sp>
      <p:pic>
        <p:nvPicPr>
          <p:cNvPr id="6" name="Picture 2" descr="Inicio – 10 - Universidad Tecnológica del Perú - UTP – Colegio Anglo  Americano Prescott">
            <a:extLst>
              <a:ext uri="{FF2B5EF4-FFF2-40B4-BE49-F238E27FC236}">
                <a16:creationId xmlns:a16="http://schemas.microsoft.com/office/drawing/2014/main" id="{1B93EADB-A85F-4945-BEEA-1073EED296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847" y="122286"/>
            <a:ext cx="1559859" cy="40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>
  <p:cSld name="Encabezado de secció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5ECD6E-A13D-41C4-A8AA-AC936BA167FF}"/>
              </a:ext>
            </a:extLst>
          </p:cNvPr>
          <p:cNvSpPr/>
          <p:nvPr userDrawn="1"/>
        </p:nvSpPr>
        <p:spPr>
          <a:xfrm>
            <a:off x="8713694" y="0"/>
            <a:ext cx="3478306" cy="1461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Google Shape;24;p10"/>
          <p:cNvSpPr txBox="1">
            <a:spLocks noGrp="1"/>
          </p:cNvSpPr>
          <p:nvPr>
            <p:ph type="body" idx="1"/>
          </p:nvPr>
        </p:nvSpPr>
        <p:spPr>
          <a:xfrm>
            <a:off x="831850" y="469339"/>
            <a:ext cx="10515600" cy="562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5" name="Google Shape;25;p10"/>
          <p:cNvSpPr txBox="1">
            <a:spLocks noGrp="1"/>
          </p:cNvSpPr>
          <p:nvPr>
            <p:ph type="body" idx="2"/>
          </p:nvPr>
        </p:nvSpPr>
        <p:spPr>
          <a:xfrm>
            <a:off x="831850" y="6382418"/>
            <a:ext cx="1051560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6" name="Picture 2" descr="Inicio – 10 - Universidad Tecnológica del Perú - UTP – Colegio Anglo  Americano Prescott">
            <a:extLst>
              <a:ext uri="{FF2B5EF4-FFF2-40B4-BE49-F238E27FC236}">
                <a16:creationId xmlns:a16="http://schemas.microsoft.com/office/drawing/2014/main" id="{E630A3B5-109D-4437-9425-DCBCCE7F66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847" y="122286"/>
            <a:ext cx="1559859" cy="40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olo el título">
  <p:cSld name="1_Solo el título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39" y="0"/>
            <a:ext cx="1218072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>
  <p:cSld name="Contenido con título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13" y="0"/>
            <a:ext cx="1218197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ido con título">
  <p:cSld name="1_Contenido con título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ido con título">
  <p:cSld name="2_Contenido con título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Google Shape;7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Google Shape;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5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1" i="0" u="none" strike="noStrike" cap="none">
          <a:solidFill>
            <a:srgbClr val="D3052C"/>
          </a:solidFill>
          <a:latin typeface="Helvetica" pitchFamily="2" charset="0"/>
          <a:ea typeface="Helvetica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Helvetica" pitchFamily="2" charset="0"/>
          <a:ea typeface="Helvetica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996C790-6468-2096-DC96-223AAF4804CF}"/>
              </a:ext>
            </a:extLst>
          </p:cNvPr>
          <p:cNvSpPr/>
          <p:nvPr/>
        </p:nvSpPr>
        <p:spPr>
          <a:xfrm>
            <a:off x="-9236" y="-13581"/>
            <a:ext cx="12210289" cy="6871581"/>
          </a:xfrm>
          <a:custGeom>
            <a:avLst/>
            <a:gdLst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85277"/>
              <a:gd name="connsiteY0" fmla="*/ 3802455 h 6871580"/>
              <a:gd name="connsiteX1" fmla="*/ 9190 w 12385277"/>
              <a:gd name="connsiteY1" fmla="*/ 6871580 h 6871580"/>
              <a:gd name="connsiteX2" fmla="*/ 9587756 w 12385277"/>
              <a:gd name="connsiteY2" fmla="*/ 6871580 h 6871580"/>
              <a:gd name="connsiteX3" fmla="*/ 12385277 w 12385277"/>
              <a:gd name="connsiteY3" fmla="*/ 2236205 h 6871580"/>
              <a:gd name="connsiteX4" fmla="*/ 12385277 w 12385277"/>
              <a:gd name="connsiteY4" fmla="*/ 0 h 6871580"/>
              <a:gd name="connsiteX5" fmla="*/ 8265950 w 12385277"/>
              <a:gd name="connsiteY5" fmla="*/ 0 h 6871580"/>
              <a:gd name="connsiteX6" fmla="*/ 0 w 12385277"/>
              <a:gd name="connsiteY6" fmla="*/ 3802455 h 6871580"/>
              <a:gd name="connsiteX0" fmla="*/ 0 w 12385277"/>
              <a:gd name="connsiteY0" fmla="*/ 3802455 h 6871580"/>
              <a:gd name="connsiteX1" fmla="*/ 9190 w 12385277"/>
              <a:gd name="connsiteY1" fmla="*/ 6871580 h 6871580"/>
              <a:gd name="connsiteX2" fmla="*/ 9587756 w 12385277"/>
              <a:gd name="connsiteY2" fmla="*/ 6871580 h 6871580"/>
              <a:gd name="connsiteX3" fmla="*/ 12385277 w 12385277"/>
              <a:gd name="connsiteY3" fmla="*/ 2236205 h 6871580"/>
              <a:gd name="connsiteX4" fmla="*/ 12385277 w 12385277"/>
              <a:gd name="connsiteY4" fmla="*/ 0 h 6871580"/>
              <a:gd name="connsiteX5" fmla="*/ 8265950 w 12385277"/>
              <a:gd name="connsiteY5" fmla="*/ 0 h 6871580"/>
              <a:gd name="connsiteX6" fmla="*/ 0 w 12385277"/>
              <a:gd name="connsiteY6" fmla="*/ 3802455 h 6871580"/>
              <a:gd name="connsiteX0" fmla="*/ 0 w 12394652"/>
              <a:gd name="connsiteY0" fmla="*/ 3543837 h 6871580"/>
              <a:gd name="connsiteX1" fmla="*/ 18565 w 12394652"/>
              <a:gd name="connsiteY1" fmla="*/ 6871580 h 6871580"/>
              <a:gd name="connsiteX2" fmla="*/ 9597131 w 12394652"/>
              <a:gd name="connsiteY2" fmla="*/ 6871580 h 6871580"/>
              <a:gd name="connsiteX3" fmla="*/ 12394652 w 12394652"/>
              <a:gd name="connsiteY3" fmla="*/ 2236205 h 6871580"/>
              <a:gd name="connsiteX4" fmla="*/ 12394652 w 12394652"/>
              <a:gd name="connsiteY4" fmla="*/ 0 h 6871580"/>
              <a:gd name="connsiteX5" fmla="*/ 8275325 w 12394652"/>
              <a:gd name="connsiteY5" fmla="*/ 0 h 6871580"/>
              <a:gd name="connsiteX6" fmla="*/ 0 w 12394652"/>
              <a:gd name="connsiteY6" fmla="*/ 3543837 h 6871580"/>
              <a:gd name="connsiteX0" fmla="*/ 0 w 12394652"/>
              <a:gd name="connsiteY0" fmla="*/ 3543837 h 6899290"/>
              <a:gd name="connsiteX1" fmla="*/ 18565 w 12394652"/>
              <a:gd name="connsiteY1" fmla="*/ 6871580 h 6899290"/>
              <a:gd name="connsiteX2" fmla="*/ 10412828 w 12394652"/>
              <a:gd name="connsiteY2" fmla="*/ 6899290 h 6899290"/>
              <a:gd name="connsiteX3" fmla="*/ 12394652 w 12394652"/>
              <a:gd name="connsiteY3" fmla="*/ 2236205 h 6899290"/>
              <a:gd name="connsiteX4" fmla="*/ 12394652 w 12394652"/>
              <a:gd name="connsiteY4" fmla="*/ 0 h 6899290"/>
              <a:gd name="connsiteX5" fmla="*/ 8275325 w 12394652"/>
              <a:gd name="connsiteY5" fmla="*/ 0 h 6899290"/>
              <a:gd name="connsiteX6" fmla="*/ 0 w 12394652"/>
              <a:gd name="connsiteY6" fmla="*/ 3543837 h 6899290"/>
              <a:gd name="connsiteX0" fmla="*/ 0 w 12394652"/>
              <a:gd name="connsiteY0" fmla="*/ 3543837 h 6871581"/>
              <a:gd name="connsiteX1" fmla="*/ 18565 w 12394652"/>
              <a:gd name="connsiteY1" fmla="*/ 6871580 h 6871581"/>
              <a:gd name="connsiteX2" fmla="*/ 10028419 w 12394652"/>
              <a:gd name="connsiteY2" fmla="*/ 6871581 h 6871581"/>
              <a:gd name="connsiteX3" fmla="*/ 12394652 w 12394652"/>
              <a:gd name="connsiteY3" fmla="*/ 2236205 h 6871581"/>
              <a:gd name="connsiteX4" fmla="*/ 12394652 w 12394652"/>
              <a:gd name="connsiteY4" fmla="*/ 0 h 6871581"/>
              <a:gd name="connsiteX5" fmla="*/ 8275325 w 12394652"/>
              <a:gd name="connsiteY5" fmla="*/ 0 h 6871581"/>
              <a:gd name="connsiteX6" fmla="*/ 0 w 12394652"/>
              <a:gd name="connsiteY6" fmla="*/ 3543837 h 6871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94652" h="6871581">
                <a:moveTo>
                  <a:pt x="0" y="3543837"/>
                </a:moveTo>
                <a:cubicBezTo>
                  <a:pt x="3063" y="4566879"/>
                  <a:pt x="15502" y="5848538"/>
                  <a:pt x="18565" y="6871580"/>
                </a:cubicBezTo>
                <a:lnTo>
                  <a:pt x="10028419" y="6871581"/>
                </a:lnTo>
                <a:cubicBezTo>
                  <a:pt x="11310153" y="5444150"/>
                  <a:pt x="11985983" y="4197789"/>
                  <a:pt x="12394652" y="2236205"/>
                </a:cubicBezTo>
                <a:lnTo>
                  <a:pt x="12394652" y="0"/>
                </a:lnTo>
                <a:lnTo>
                  <a:pt x="8275325" y="0"/>
                </a:lnTo>
                <a:cubicBezTo>
                  <a:pt x="8666108" y="4324539"/>
                  <a:pt x="2283555" y="4597057"/>
                  <a:pt x="0" y="3543837"/>
                </a:cubicBezTo>
                <a:close/>
              </a:path>
            </a:pathLst>
          </a:custGeom>
          <a:solidFill>
            <a:schemeClr val="tx2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FDE1541-A8F6-99CE-A61B-085CFF7C2FE8}"/>
              </a:ext>
            </a:extLst>
          </p:cNvPr>
          <p:cNvSpPr/>
          <p:nvPr/>
        </p:nvSpPr>
        <p:spPr>
          <a:xfrm>
            <a:off x="-9053" y="-13580"/>
            <a:ext cx="12201053" cy="6871580"/>
          </a:xfrm>
          <a:custGeom>
            <a:avLst/>
            <a:gdLst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85277"/>
              <a:gd name="connsiteY0" fmla="*/ 3802455 h 6871580"/>
              <a:gd name="connsiteX1" fmla="*/ 9190 w 12385277"/>
              <a:gd name="connsiteY1" fmla="*/ 6871580 h 6871580"/>
              <a:gd name="connsiteX2" fmla="*/ 9587756 w 12385277"/>
              <a:gd name="connsiteY2" fmla="*/ 6871580 h 6871580"/>
              <a:gd name="connsiteX3" fmla="*/ 12385277 w 12385277"/>
              <a:gd name="connsiteY3" fmla="*/ 2236205 h 6871580"/>
              <a:gd name="connsiteX4" fmla="*/ 12385277 w 12385277"/>
              <a:gd name="connsiteY4" fmla="*/ 0 h 6871580"/>
              <a:gd name="connsiteX5" fmla="*/ 8265950 w 12385277"/>
              <a:gd name="connsiteY5" fmla="*/ 0 h 6871580"/>
              <a:gd name="connsiteX6" fmla="*/ 0 w 12385277"/>
              <a:gd name="connsiteY6" fmla="*/ 3802455 h 6871580"/>
              <a:gd name="connsiteX0" fmla="*/ 0 w 12385277"/>
              <a:gd name="connsiteY0" fmla="*/ 3802455 h 6871580"/>
              <a:gd name="connsiteX1" fmla="*/ 9190 w 12385277"/>
              <a:gd name="connsiteY1" fmla="*/ 6871580 h 6871580"/>
              <a:gd name="connsiteX2" fmla="*/ 9587756 w 12385277"/>
              <a:gd name="connsiteY2" fmla="*/ 6871580 h 6871580"/>
              <a:gd name="connsiteX3" fmla="*/ 12385277 w 12385277"/>
              <a:gd name="connsiteY3" fmla="*/ 2236205 h 6871580"/>
              <a:gd name="connsiteX4" fmla="*/ 12385277 w 12385277"/>
              <a:gd name="connsiteY4" fmla="*/ 0 h 6871580"/>
              <a:gd name="connsiteX5" fmla="*/ 8265950 w 12385277"/>
              <a:gd name="connsiteY5" fmla="*/ 0 h 6871580"/>
              <a:gd name="connsiteX6" fmla="*/ 0 w 12385277"/>
              <a:gd name="connsiteY6" fmla="*/ 3802455 h 6871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85277" h="6871580">
                <a:moveTo>
                  <a:pt x="0" y="3802455"/>
                </a:moveTo>
                <a:cubicBezTo>
                  <a:pt x="3063" y="4825497"/>
                  <a:pt x="6127" y="5848538"/>
                  <a:pt x="9190" y="6871580"/>
                </a:cubicBezTo>
                <a:lnTo>
                  <a:pt x="9587756" y="6871580"/>
                </a:lnTo>
                <a:cubicBezTo>
                  <a:pt x="10869490" y="5444149"/>
                  <a:pt x="11976608" y="4197789"/>
                  <a:pt x="12385277" y="2236205"/>
                </a:cubicBezTo>
                <a:lnTo>
                  <a:pt x="12385277" y="0"/>
                </a:lnTo>
                <a:lnTo>
                  <a:pt x="8265950" y="0"/>
                </a:lnTo>
                <a:cubicBezTo>
                  <a:pt x="8656733" y="4324539"/>
                  <a:pt x="2283555" y="4855675"/>
                  <a:pt x="0" y="3802455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66C8B-894E-49C8-97F0-0500C46A7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361" y="420110"/>
            <a:ext cx="7361383" cy="1936426"/>
          </a:xfrm>
        </p:spPr>
        <p:txBody>
          <a:bodyPr/>
          <a:lstStyle/>
          <a:p>
            <a:pPr algn="l"/>
            <a:r>
              <a:rPr lang="es-ES" dirty="0"/>
              <a:t>Taller de Programación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4B3F2A-9181-449D-AA57-948B7B8CEB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068577"/>
            <a:ext cx="9144000" cy="500624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77311F-912E-F29A-7CC2-5367F66BE2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114"/>
          <a:stretch/>
        </p:blipFill>
        <p:spPr>
          <a:xfrm>
            <a:off x="4177256" y="5291778"/>
            <a:ext cx="2528344" cy="839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EBC89A-FF84-877C-D866-0A9D5D51CC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</a:blip>
          <a:srcRect l="66576"/>
          <a:stretch/>
        </p:blipFill>
        <p:spPr>
          <a:xfrm>
            <a:off x="6732099" y="5291777"/>
            <a:ext cx="1282645" cy="8399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3B98E4C-CEFA-1581-AF50-FEF751C6337A}"/>
              </a:ext>
            </a:extLst>
          </p:cNvPr>
          <p:cNvSpPr/>
          <p:nvPr/>
        </p:nvSpPr>
        <p:spPr>
          <a:xfrm>
            <a:off x="803564" y="2576945"/>
            <a:ext cx="720435" cy="14778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110DC5-E042-6864-A9C7-29E21EDB9714}"/>
              </a:ext>
            </a:extLst>
          </p:cNvPr>
          <p:cNvSpPr txBox="1"/>
          <p:nvPr/>
        </p:nvSpPr>
        <p:spPr>
          <a:xfrm>
            <a:off x="-4618" y="6627169"/>
            <a:ext cx="773545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 de: https://www.pixelstalk.net/wp-content/uploads/images6/Abstract-Wallpaper-HD-Free-download.png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D87FA7-0550-8D5B-34FB-FECF2503B0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r="15589"/>
          <a:stretch/>
        </p:blipFill>
        <p:spPr>
          <a:xfrm>
            <a:off x="8112869" y="3575181"/>
            <a:ext cx="4079131" cy="32828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2B7613-AEC1-4435-8375-CCB96C0E8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Utilidad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C16D3-358F-4224-9D29-22D3C58B56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10</a:t>
            </a:fld>
            <a:endParaRPr lang="es-P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4344A6-58F5-C2D2-E15E-DE86E9E8C3A3}"/>
              </a:ext>
            </a:extLst>
          </p:cNvPr>
          <p:cNvSpPr txBox="1"/>
          <p:nvPr/>
        </p:nvSpPr>
        <p:spPr>
          <a:xfrm>
            <a:off x="206261" y="6013306"/>
            <a:ext cx="10583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chemeClr val="accent3"/>
                </a:solidFill>
              </a:rPr>
              <a:t>Imagenes</a:t>
            </a:r>
            <a:r>
              <a:rPr lang="en-US" sz="900" dirty="0">
                <a:solidFill>
                  <a:schemeClr val="accent3"/>
                </a:solidFill>
              </a:rPr>
              <a:t> </a:t>
            </a:r>
            <a:r>
              <a:rPr lang="en-US" sz="900" dirty="0" err="1">
                <a:solidFill>
                  <a:schemeClr val="accent3"/>
                </a:solidFill>
              </a:rPr>
              <a:t>obtenidas</a:t>
            </a:r>
            <a:r>
              <a:rPr lang="en-US" sz="900" dirty="0">
                <a:solidFill>
                  <a:schemeClr val="accent3"/>
                </a:solidFill>
              </a:rPr>
              <a:t> de:</a:t>
            </a:r>
            <a:br>
              <a:rPr lang="en-US" sz="900" dirty="0">
                <a:solidFill>
                  <a:schemeClr val="accent3"/>
                </a:solidFill>
              </a:rPr>
            </a:br>
            <a:r>
              <a:rPr lang="en-US" sz="900" dirty="0">
                <a:solidFill>
                  <a:schemeClr val="accent3"/>
                </a:solidFill>
              </a:rPr>
              <a:t>https://static.vecteezy.com/system/resources/previews/008/546/029/non_2x/problem-icons-symbol-elements-for-infographic-web-vector.jpg</a:t>
            </a:r>
            <a:br>
              <a:rPr lang="en-US" sz="900" dirty="0">
                <a:solidFill>
                  <a:schemeClr val="accent3"/>
                </a:solidFill>
              </a:rPr>
            </a:br>
            <a:r>
              <a:rPr lang="en-US" sz="900" dirty="0">
                <a:solidFill>
                  <a:schemeClr val="accent3"/>
                </a:solidFill>
              </a:rPr>
              <a:t>https://static.thenounproject.com/png/3308381-200.png / https://cdn-icons-png.flaticon.com/512/2618/2618595.png</a:t>
            </a:r>
            <a:br>
              <a:rPr lang="en-US" sz="900" dirty="0">
                <a:solidFill>
                  <a:schemeClr val="accent3"/>
                </a:solidFill>
              </a:rPr>
            </a:br>
            <a:r>
              <a:rPr lang="en-US" sz="900" dirty="0">
                <a:solidFill>
                  <a:schemeClr val="accent3"/>
                </a:solidFill>
              </a:rPr>
              <a:t>https://cdn-icons-png.flaticon.com/512/226/226777.png / https://naahtoolworks.com/wp-content/uploads/2017/02/tools@2x.png / https://cdn-icons-png.flaticon.com/512/858/858150.png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98B822-51C5-52A1-4285-E6E96F77F7EE}"/>
              </a:ext>
            </a:extLst>
          </p:cNvPr>
          <p:cNvSpPr txBox="1"/>
          <p:nvPr/>
        </p:nvSpPr>
        <p:spPr>
          <a:xfrm>
            <a:off x="2024334" y="4746870"/>
            <a:ext cx="90890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0">
              <a:buNone/>
            </a:pPr>
            <a:r>
              <a:rPr lang="en-US" sz="2800" b="1" dirty="0" err="1">
                <a:solidFill>
                  <a:srgbClr val="0E7D73"/>
                </a:solidFill>
                <a:latin typeface="Helvetica" pitchFamily="2" charset="0"/>
              </a:rPr>
              <a:t>Programar</a:t>
            </a:r>
            <a:r>
              <a:rPr lang="en-US" sz="2800" b="1" dirty="0">
                <a:latin typeface="Helvetica" pitchFamily="2" charset="0"/>
              </a:rPr>
              <a:t> </a:t>
            </a:r>
            <a:r>
              <a:rPr lang="en-US" sz="2800" b="1" dirty="0" err="1">
                <a:solidFill>
                  <a:srgbClr val="CC7832"/>
                </a:solidFill>
                <a:latin typeface="Helvetica" pitchFamily="2" charset="0"/>
              </a:rPr>
              <a:t>secuencias</a:t>
            </a:r>
            <a:r>
              <a:rPr lang="en-US" sz="2800" b="1" dirty="0">
                <a:solidFill>
                  <a:srgbClr val="CC7832"/>
                </a:solidFill>
                <a:latin typeface="Helvetica" pitchFamily="2" charset="0"/>
              </a:rPr>
              <a:t> de </a:t>
            </a:r>
            <a:r>
              <a:rPr lang="en-US" sz="2800" b="1" dirty="0" err="1">
                <a:solidFill>
                  <a:srgbClr val="CC7832"/>
                </a:solidFill>
                <a:latin typeface="Helvetica" pitchFamily="2" charset="0"/>
              </a:rPr>
              <a:t>instrucciones</a:t>
            </a:r>
            <a:r>
              <a:rPr lang="en-US" sz="2800" b="1" dirty="0">
                <a:solidFill>
                  <a:srgbClr val="CC7832"/>
                </a:solidFill>
                <a:latin typeface="Helvetica" pitchFamily="2" charset="0"/>
              </a:rPr>
              <a:t> </a:t>
            </a:r>
            <a:r>
              <a:rPr lang="en-US" sz="2800" b="1" dirty="0" err="1">
                <a:latin typeface="Helvetica" pitchFamily="2" charset="0"/>
              </a:rPr>
              <a:t>utilizando</a:t>
            </a:r>
            <a:r>
              <a:rPr lang="en-US" sz="2800" b="1" dirty="0">
                <a:latin typeface="Helvetica" pitchFamily="2" charset="0"/>
              </a:rPr>
              <a:t> </a:t>
            </a:r>
            <a:r>
              <a:rPr lang="en-US" sz="2800" b="1" dirty="0" err="1">
                <a:latin typeface="Helvetica" pitchFamily="2" charset="0"/>
              </a:rPr>
              <a:t>el</a:t>
            </a:r>
            <a:r>
              <a:rPr lang="en-US" sz="2800" b="1" dirty="0">
                <a:latin typeface="Helvetica" pitchFamily="2" charset="0"/>
              </a:rPr>
              <a:t> </a:t>
            </a:r>
            <a:r>
              <a:rPr lang="en-US" sz="2800" b="1" dirty="0" err="1">
                <a:solidFill>
                  <a:srgbClr val="1B5E8B"/>
                </a:solidFill>
                <a:latin typeface="Helvetica" pitchFamily="2" charset="0"/>
              </a:rPr>
              <a:t>lenguaje</a:t>
            </a:r>
            <a:r>
              <a:rPr lang="en-US" sz="2800" b="1" dirty="0">
                <a:solidFill>
                  <a:srgbClr val="1B5E8B"/>
                </a:solidFill>
                <a:latin typeface="Helvetica" pitchFamily="2" charset="0"/>
              </a:rPr>
              <a:t> Java </a:t>
            </a:r>
            <a:r>
              <a:rPr lang="en-US" sz="2800" b="1" dirty="0">
                <a:latin typeface="Helvetica" pitchFamily="2" charset="0"/>
              </a:rPr>
              <a:t>para </a:t>
            </a:r>
            <a:r>
              <a:rPr lang="en-US" sz="2800" b="1" dirty="0">
                <a:solidFill>
                  <a:srgbClr val="7030A0"/>
                </a:solidFill>
                <a:latin typeface="Helvetica" pitchFamily="2" charset="0"/>
              </a:rPr>
              <a:t>resolver un </a:t>
            </a:r>
            <a:r>
              <a:rPr lang="en-US" sz="2800" b="1" dirty="0" err="1">
                <a:solidFill>
                  <a:srgbClr val="7030A0"/>
                </a:solidFill>
                <a:latin typeface="Helvetica" pitchFamily="2" charset="0"/>
              </a:rPr>
              <a:t>problema</a:t>
            </a:r>
            <a:r>
              <a:rPr lang="en-US" sz="2800" b="1" dirty="0">
                <a:latin typeface="Helvetica" pitchFamily="2" charset="0"/>
              </a:rPr>
              <a:t>.</a:t>
            </a:r>
            <a:endParaRPr lang="es-ES" sz="2800" b="1" dirty="0">
              <a:latin typeface="Helvetica" pitchFamily="2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8AB352-5284-5375-296B-28A0D5EE5970}"/>
              </a:ext>
            </a:extLst>
          </p:cNvPr>
          <p:cNvGrpSpPr/>
          <p:nvPr/>
        </p:nvGrpSpPr>
        <p:grpSpPr>
          <a:xfrm>
            <a:off x="750227" y="1674550"/>
            <a:ext cx="905688" cy="1269284"/>
            <a:chOff x="1258346" y="1548918"/>
            <a:chExt cx="905688" cy="126928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E5A5A09-38BF-B57B-242F-EBC0C9D9F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58121" y="1548918"/>
              <a:ext cx="744460" cy="954107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C71663B-1538-82B0-125C-87F386CD4D10}"/>
                </a:ext>
              </a:extLst>
            </p:cNvPr>
            <p:cNvSpPr txBox="1"/>
            <p:nvPr/>
          </p:nvSpPr>
          <p:spPr>
            <a:xfrm>
              <a:off x="1258346" y="2541203"/>
              <a:ext cx="90568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1200" dirty="0">
                  <a:solidFill>
                    <a:schemeClr val="accent2"/>
                  </a:solidFill>
                </a:rPr>
                <a:t>Problema</a:t>
              </a:r>
              <a:endParaRPr lang="en-US" sz="12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B494195-3C9C-6A57-F93A-1F5C1868BC15}"/>
              </a:ext>
            </a:extLst>
          </p:cNvPr>
          <p:cNvGrpSpPr/>
          <p:nvPr/>
        </p:nvGrpSpPr>
        <p:grpSpPr>
          <a:xfrm>
            <a:off x="1773287" y="1939860"/>
            <a:ext cx="2670506" cy="738664"/>
            <a:chOff x="1773287" y="1939860"/>
            <a:chExt cx="2670506" cy="73866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749A77E-7198-1DE2-3E3A-BC3F19BFF6BC}"/>
                </a:ext>
              </a:extLst>
            </p:cNvPr>
            <p:cNvSpPr txBox="1"/>
            <p:nvPr/>
          </p:nvSpPr>
          <p:spPr>
            <a:xfrm>
              <a:off x="2379123" y="1939860"/>
              <a:ext cx="206467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dirty="0"/>
                <a:t>¿Cuál es el primer paso para resolver un problema?</a:t>
              </a:r>
              <a:endParaRPr lang="en-US" dirty="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6F6591F2-51FF-AC6F-80A8-7AD42BF7B1AA}"/>
                </a:ext>
              </a:extLst>
            </p:cNvPr>
            <p:cNvSpPr/>
            <p:nvPr/>
          </p:nvSpPr>
          <p:spPr>
            <a:xfrm>
              <a:off x="1773287" y="2190491"/>
              <a:ext cx="488464" cy="237402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702E2DF-54A7-0577-A3A3-2B4E456A10B7}"/>
              </a:ext>
            </a:extLst>
          </p:cNvPr>
          <p:cNvGrpSpPr/>
          <p:nvPr/>
        </p:nvGrpSpPr>
        <p:grpSpPr>
          <a:xfrm>
            <a:off x="4561165" y="1629008"/>
            <a:ext cx="1580922" cy="1360369"/>
            <a:chOff x="4561165" y="1629008"/>
            <a:chExt cx="1580922" cy="136036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00D2D13-7263-9E32-D6E3-9A34D6AB812A}"/>
                </a:ext>
              </a:extLst>
            </p:cNvPr>
            <p:cNvGrpSpPr/>
            <p:nvPr/>
          </p:nvGrpSpPr>
          <p:grpSpPr>
            <a:xfrm>
              <a:off x="5167001" y="1629008"/>
              <a:ext cx="975086" cy="1360369"/>
              <a:chOff x="4068559" y="1482479"/>
              <a:chExt cx="975086" cy="1360369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6F46020A-0704-C596-543B-64BB3266F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25062" y="1482479"/>
                <a:ext cx="898704" cy="898704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DBEBDE6-6F1C-2827-BAE0-A9AC737214F0}"/>
                  </a:ext>
                </a:extLst>
              </p:cNvPr>
              <p:cNvSpPr txBox="1"/>
              <p:nvPr/>
            </p:nvSpPr>
            <p:spPr>
              <a:xfrm>
                <a:off x="4068559" y="2381183"/>
                <a:ext cx="97508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accent2"/>
                    </a:solidFill>
                  </a:rPr>
                  <a:t>Plan de </a:t>
                </a:r>
                <a:r>
                  <a:rPr lang="en-US" sz="1200" dirty="0" err="1">
                    <a:solidFill>
                      <a:schemeClr val="accent2"/>
                    </a:solidFill>
                  </a:rPr>
                  <a:t>solución</a:t>
                </a:r>
                <a:endParaRPr lang="en-US" sz="1200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A5EF9522-055A-D075-642C-EF8CF13087F0}"/>
                </a:ext>
              </a:extLst>
            </p:cNvPr>
            <p:cNvSpPr/>
            <p:nvPr/>
          </p:nvSpPr>
          <p:spPr>
            <a:xfrm>
              <a:off x="4561165" y="2190491"/>
              <a:ext cx="488464" cy="237402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E3256A5-2B02-E4AE-0099-FD51B47C8A17}"/>
              </a:ext>
            </a:extLst>
          </p:cNvPr>
          <p:cNvGrpSpPr/>
          <p:nvPr/>
        </p:nvGrpSpPr>
        <p:grpSpPr>
          <a:xfrm>
            <a:off x="6259459" y="1939860"/>
            <a:ext cx="2579716" cy="738664"/>
            <a:chOff x="6259459" y="1939860"/>
            <a:chExt cx="2579716" cy="73866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0C2FCF-C6D3-3F69-787D-100B8CF05394}"/>
                </a:ext>
              </a:extLst>
            </p:cNvPr>
            <p:cNvSpPr txBox="1"/>
            <p:nvPr/>
          </p:nvSpPr>
          <p:spPr>
            <a:xfrm>
              <a:off x="6865295" y="1939860"/>
              <a:ext cx="197388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¿</a:t>
              </a:r>
              <a:r>
                <a:rPr lang="en-US" dirty="0" err="1"/>
                <a:t>En</a:t>
              </a:r>
              <a:r>
                <a:rPr lang="en-US" dirty="0"/>
                <a:t> </a:t>
              </a:r>
              <a:r>
                <a:rPr lang="en-US" dirty="0" err="1"/>
                <a:t>qué</a:t>
              </a:r>
              <a:r>
                <a:rPr lang="en-US" dirty="0"/>
                <a:t> </a:t>
              </a:r>
              <a:r>
                <a:rPr lang="en-US" dirty="0" err="1"/>
                <a:t>debemos</a:t>
              </a:r>
              <a:r>
                <a:rPr lang="en-US" dirty="0"/>
                <a:t> </a:t>
              </a:r>
              <a:r>
                <a:rPr lang="en-US" dirty="0" err="1"/>
                <a:t>transformar</a:t>
              </a:r>
              <a:r>
                <a:rPr lang="en-US" dirty="0"/>
                <a:t> </a:t>
              </a:r>
              <a:r>
                <a:rPr lang="en-US" dirty="0" err="1"/>
                <a:t>el</a:t>
              </a:r>
              <a:r>
                <a:rPr lang="en-US" dirty="0"/>
                <a:t> plan de </a:t>
              </a:r>
              <a:r>
                <a:rPr lang="en-US" dirty="0" err="1"/>
                <a:t>solución</a:t>
              </a:r>
              <a:r>
                <a:rPr lang="en-US" dirty="0"/>
                <a:t>?</a:t>
              </a:r>
            </a:p>
          </p:txBody>
        </p: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0278331F-6075-CF7F-A928-43329A611EFD}"/>
                </a:ext>
              </a:extLst>
            </p:cNvPr>
            <p:cNvSpPr/>
            <p:nvPr/>
          </p:nvSpPr>
          <p:spPr>
            <a:xfrm>
              <a:off x="6259459" y="2190491"/>
              <a:ext cx="488464" cy="237402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62C1581-70CD-3778-3813-7239A86F137D}"/>
              </a:ext>
            </a:extLst>
          </p:cNvPr>
          <p:cNvGrpSpPr/>
          <p:nvPr/>
        </p:nvGrpSpPr>
        <p:grpSpPr>
          <a:xfrm>
            <a:off x="8956547" y="1646597"/>
            <a:ext cx="1781701" cy="1325191"/>
            <a:chOff x="8956547" y="1646597"/>
            <a:chExt cx="1781701" cy="1325191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81F7BE4-E372-8597-C3B6-FCAB0A25A83F}"/>
                </a:ext>
              </a:extLst>
            </p:cNvPr>
            <p:cNvGrpSpPr/>
            <p:nvPr/>
          </p:nvGrpSpPr>
          <p:grpSpPr>
            <a:xfrm>
              <a:off x="9562384" y="1646597"/>
              <a:ext cx="1175864" cy="1325191"/>
              <a:chOff x="6948171" y="1518234"/>
              <a:chExt cx="1175864" cy="1325191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6E3EB7CD-92D5-8642-37D7-DDE4CEB46A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48357" y="1518234"/>
                <a:ext cx="826460" cy="826460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FBF247D-3828-5AFC-175D-F8C4788623F1}"/>
                  </a:ext>
                </a:extLst>
              </p:cNvPr>
              <p:cNvSpPr txBox="1"/>
              <p:nvPr/>
            </p:nvSpPr>
            <p:spPr>
              <a:xfrm>
                <a:off x="6948171" y="2381760"/>
                <a:ext cx="117586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 err="1">
                    <a:solidFill>
                      <a:schemeClr val="accent2"/>
                    </a:solidFill>
                  </a:rPr>
                  <a:t>Secuencia</a:t>
                </a:r>
                <a:r>
                  <a:rPr lang="en-US" sz="1200" dirty="0">
                    <a:solidFill>
                      <a:schemeClr val="accent2"/>
                    </a:solidFill>
                  </a:rPr>
                  <a:t> de </a:t>
                </a:r>
                <a:r>
                  <a:rPr lang="en-US" sz="1200" dirty="0" err="1">
                    <a:solidFill>
                      <a:schemeClr val="accent2"/>
                    </a:solidFill>
                  </a:rPr>
                  <a:t>instrucciones</a:t>
                </a:r>
                <a:endParaRPr lang="en-US" sz="1200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43" name="Arrow: Right 42">
              <a:extLst>
                <a:ext uri="{FF2B5EF4-FFF2-40B4-BE49-F238E27FC236}">
                  <a16:creationId xmlns:a16="http://schemas.microsoft.com/office/drawing/2014/main" id="{6068AFA8-2A7C-BA69-D455-52961AF1F1E3}"/>
                </a:ext>
              </a:extLst>
            </p:cNvPr>
            <p:cNvSpPr/>
            <p:nvPr/>
          </p:nvSpPr>
          <p:spPr>
            <a:xfrm>
              <a:off x="8956547" y="2190491"/>
              <a:ext cx="488464" cy="237402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1DAAF86-5376-7A7A-ADEB-6233C712551D}"/>
              </a:ext>
            </a:extLst>
          </p:cNvPr>
          <p:cNvGrpSpPr/>
          <p:nvPr/>
        </p:nvGrpSpPr>
        <p:grpSpPr>
          <a:xfrm>
            <a:off x="8438315" y="2151604"/>
            <a:ext cx="3540415" cy="2004035"/>
            <a:chOff x="8438315" y="2151604"/>
            <a:chExt cx="3540415" cy="200403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C6341C-6AFE-96D6-AD1A-70DFF1A74AA9}"/>
                </a:ext>
              </a:extLst>
            </p:cNvPr>
            <p:cNvSpPr txBox="1"/>
            <p:nvPr/>
          </p:nvSpPr>
          <p:spPr>
            <a:xfrm>
              <a:off x="8438315" y="3416975"/>
              <a:ext cx="2364841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¿Qué </a:t>
              </a:r>
              <a:r>
                <a:rPr lang="en-US" dirty="0" err="1"/>
                <a:t>lograremos</a:t>
              </a:r>
              <a:r>
                <a:rPr lang="en-US" dirty="0"/>
                <a:t> al </a:t>
              </a:r>
              <a:r>
                <a:rPr lang="en-US" dirty="0" err="1"/>
                <a:t>ejecutar</a:t>
              </a:r>
              <a:r>
                <a:rPr lang="en-US" dirty="0"/>
                <a:t> </a:t>
              </a:r>
              <a:r>
                <a:rPr lang="en-US" dirty="0" err="1"/>
                <a:t>esta</a:t>
              </a:r>
              <a:r>
                <a:rPr lang="en-US" dirty="0"/>
                <a:t> </a:t>
              </a:r>
              <a:r>
                <a:rPr lang="en-US" dirty="0" err="1"/>
                <a:t>secuencia</a:t>
              </a:r>
              <a:r>
                <a:rPr lang="en-US" dirty="0"/>
                <a:t> de </a:t>
              </a:r>
              <a:r>
                <a:rPr lang="en-US" dirty="0" err="1"/>
                <a:t>instrucciones</a:t>
              </a:r>
              <a:r>
                <a:rPr lang="en-US" dirty="0"/>
                <a:t>?</a:t>
              </a:r>
            </a:p>
          </p:txBody>
        </p:sp>
        <p:sp>
          <p:nvSpPr>
            <p:cNvPr id="44" name="Arrow: U-Turn 43">
              <a:extLst>
                <a:ext uri="{FF2B5EF4-FFF2-40B4-BE49-F238E27FC236}">
                  <a16:creationId xmlns:a16="http://schemas.microsoft.com/office/drawing/2014/main" id="{9881F0C0-86ED-C701-7E07-08C250DB5D38}"/>
                </a:ext>
              </a:extLst>
            </p:cNvPr>
            <p:cNvSpPr/>
            <p:nvPr/>
          </p:nvSpPr>
          <p:spPr>
            <a:xfrm rot="5400000">
              <a:off x="10600065" y="2441691"/>
              <a:ext cx="1668751" cy="1088578"/>
            </a:xfrm>
            <a:prstGeom prst="uturnArrow">
              <a:avLst>
                <a:gd name="adj1" fmla="val 10391"/>
                <a:gd name="adj2" fmla="val 13131"/>
                <a:gd name="adj3" fmla="val 13131"/>
                <a:gd name="adj4" fmla="val 43750"/>
                <a:gd name="adj5" fmla="val 10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C88A828-FF73-E3E6-8B5D-A6B538578B19}"/>
              </a:ext>
            </a:extLst>
          </p:cNvPr>
          <p:cNvGrpSpPr/>
          <p:nvPr/>
        </p:nvGrpSpPr>
        <p:grpSpPr>
          <a:xfrm>
            <a:off x="6684532" y="3081273"/>
            <a:ext cx="1673476" cy="1410069"/>
            <a:chOff x="6684532" y="3081273"/>
            <a:chExt cx="1673476" cy="141006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67ABBE7-7E4C-BEFE-892A-65FA209FB148}"/>
                </a:ext>
              </a:extLst>
            </p:cNvPr>
            <p:cNvGrpSpPr/>
            <p:nvPr/>
          </p:nvGrpSpPr>
          <p:grpSpPr>
            <a:xfrm>
              <a:off x="6684532" y="3081273"/>
              <a:ext cx="1104705" cy="1410069"/>
              <a:chOff x="8636675" y="799374"/>
              <a:chExt cx="1104705" cy="1410069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58DFE2F4-5FCC-E461-12F0-169818F613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44792" y="799374"/>
                <a:ext cx="871330" cy="871330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49C79EF-585F-7E85-253A-C988C0212B0C}"/>
                  </a:ext>
                </a:extLst>
              </p:cNvPr>
              <p:cNvSpPr txBox="1"/>
              <p:nvPr/>
            </p:nvSpPr>
            <p:spPr>
              <a:xfrm>
                <a:off x="8636675" y="1747778"/>
                <a:ext cx="110470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 err="1">
                    <a:solidFill>
                      <a:schemeClr val="accent2"/>
                    </a:solidFill>
                  </a:rPr>
                  <a:t>Solucionar</a:t>
                </a:r>
                <a:r>
                  <a:rPr lang="en-US" sz="12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1200" dirty="0" err="1">
                    <a:solidFill>
                      <a:schemeClr val="accent2"/>
                    </a:solidFill>
                  </a:rPr>
                  <a:t>el</a:t>
                </a:r>
                <a:r>
                  <a:rPr lang="en-US" sz="12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1200" dirty="0" err="1">
                    <a:solidFill>
                      <a:schemeClr val="accent2"/>
                    </a:solidFill>
                  </a:rPr>
                  <a:t>problema</a:t>
                </a:r>
                <a:endParaRPr lang="en-US" sz="1200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76942CFE-2AB0-8A4F-F396-CE3EC504F12C}"/>
                </a:ext>
              </a:extLst>
            </p:cNvPr>
            <p:cNvSpPr/>
            <p:nvPr/>
          </p:nvSpPr>
          <p:spPr>
            <a:xfrm flipH="1">
              <a:off x="7869544" y="3667606"/>
              <a:ext cx="488464" cy="237402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681B3B2-9123-A273-FDE9-47E652E3D3F6}"/>
              </a:ext>
            </a:extLst>
          </p:cNvPr>
          <p:cNvGrpSpPr/>
          <p:nvPr/>
        </p:nvGrpSpPr>
        <p:grpSpPr>
          <a:xfrm>
            <a:off x="3670613" y="3416975"/>
            <a:ext cx="2933612" cy="738664"/>
            <a:chOff x="3670613" y="3416975"/>
            <a:chExt cx="2933612" cy="73866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E93EB75-B64F-490D-237A-48FA16F20C8E}"/>
                </a:ext>
              </a:extLst>
            </p:cNvPr>
            <p:cNvSpPr txBox="1"/>
            <p:nvPr/>
          </p:nvSpPr>
          <p:spPr>
            <a:xfrm>
              <a:off x="3670613" y="3416975"/>
              <a:ext cx="2364841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¿Qué </a:t>
              </a:r>
              <a:r>
                <a:rPr lang="en-US" dirty="0" err="1"/>
                <a:t>lenguaje</a:t>
              </a:r>
              <a:r>
                <a:rPr lang="en-US" dirty="0"/>
                <a:t> </a:t>
              </a:r>
              <a:r>
                <a:rPr lang="en-US" dirty="0" err="1"/>
                <a:t>utilizaremos</a:t>
              </a:r>
              <a:r>
                <a:rPr lang="en-US" dirty="0"/>
                <a:t> para </a:t>
              </a:r>
              <a:r>
                <a:rPr lang="en-US" dirty="0" err="1"/>
                <a:t>programar</a:t>
              </a:r>
              <a:r>
                <a:rPr lang="en-US" dirty="0"/>
                <a:t> las </a:t>
              </a:r>
              <a:r>
                <a:rPr lang="en-US" dirty="0" err="1"/>
                <a:t>instrucciones</a:t>
              </a:r>
              <a:r>
                <a:rPr lang="en-US" dirty="0"/>
                <a:t>?</a:t>
              </a:r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DC85A8AE-C6B0-7F97-4B31-014D7865C817}"/>
                </a:ext>
              </a:extLst>
            </p:cNvPr>
            <p:cNvSpPr/>
            <p:nvPr/>
          </p:nvSpPr>
          <p:spPr>
            <a:xfrm flipH="1">
              <a:off x="6115761" y="3667606"/>
              <a:ext cx="488464" cy="237402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F0A5F79-E460-1720-1D3B-2D451F6E8721}"/>
              </a:ext>
            </a:extLst>
          </p:cNvPr>
          <p:cNvGrpSpPr/>
          <p:nvPr/>
        </p:nvGrpSpPr>
        <p:grpSpPr>
          <a:xfrm>
            <a:off x="2024334" y="3106718"/>
            <a:ext cx="1565972" cy="1359178"/>
            <a:chOff x="2024334" y="3106718"/>
            <a:chExt cx="1565972" cy="135917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B073CA8-053E-60E0-15E4-0CF3D69A2CE9}"/>
                </a:ext>
              </a:extLst>
            </p:cNvPr>
            <p:cNvGrpSpPr/>
            <p:nvPr/>
          </p:nvGrpSpPr>
          <p:grpSpPr>
            <a:xfrm>
              <a:off x="2024334" y="3106718"/>
              <a:ext cx="997201" cy="1359178"/>
              <a:chOff x="9862571" y="1347493"/>
              <a:chExt cx="997201" cy="1359178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9E47CE1E-A6C1-7DE0-2AD9-E6CCB9AC87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62571" y="1347493"/>
                <a:ext cx="997201" cy="997201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FF21610-B96B-FFA6-0824-5572B9E4F813}"/>
                  </a:ext>
                </a:extLst>
              </p:cNvPr>
              <p:cNvSpPr txBox="1"/>
              <p:nvPr/>
            </p:nvSpPr>
            <p:spPr>
              <a:xfrm>
                <a:off x="10028561" y="2429672"/>
                <a:ext cx="64144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accent2"/>
                    </a:solidFill>
                  </a:rPr>
                  <a:t>Java</a:t>
                </a:r>
              </a:p>
            </p:txBody>
          </p:sp>
        </p:grp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133088A9-139E-53DF-0626-2ECBB74297C6}"/>
                </a:ext>
              </a:extLst>
            </p:cNvPr>
            <p:cNvSpPr/>
            <p:nvPr/>
          </p:nvSpPr>
          <p:spPr>
            <a:xfrm flipH="1">
              <a:off x="3101842" y="3667606"/>
              <a:ext cx="488464" cy="237402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48" name="Arrow: U-Turn 47">
            <a:extLst>
              <a:ext uri="{FF2B5EF4-FFF2-40B4-BE49-F238E27FC236}">
                <a16:creationId xmlns:a16="http://schemas.microsoft.com/office/drawing/2014/main" id="{396D99C8-0DC4-8B07-326A-6F5E5F278A31}"/>
              </a:ext>
            </a:extLst>
          </p:cNvPr>
          <p:cNvSpPr/>
          <p:nvPr/>
        </p:nvSpPr>
        <p:spPr>
          <a:xfrm rot="16200000" flipH="1">
            <a:off x="450561" y="3974484"/>
            <a:ext cx="1668751" cy="1088578"/>
          </a:xfrm>
          <a:prstGeom prst="uturnArrow">
            <a:avLst>
              <a:gd name="adj1" fmla="val 10391"/>
              <a:gd name="adj2" fmla="val 13131"/>
              <a:gd name="adj3" fmla="val 13131"/>
              <a:gd name="adj4" fmla="val 43750"/>
              <a:gd name="adj5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46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6B983-D187-5021-011D-340D9A6463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11</a:t>
            </a:fld>
            <a:endParaRPr lang="es-P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8EC2C4-D534-A87E-5305-9BD92B9838D9}"/>
              </a:ext>
            </a:extLst>
          </p:cNvPr>
          <p:cNvGrpSpPr/>
          <p:nvPr/>
        </p:nvGrpSpPr>
        <p:grpSpPr>
          <a:xfrm>
            <a:off x="1955128" y="892964"/>
            <a:ext cx="4629752" cy="1015663"/>
            <a:chOff x="924025" y="1526961"/>
            <a:chExt cx="4629752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E41E11-2903-D4AD-BABB-046EDBE4AABD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B12F7A-F286-0B30-D30E-E9A916CC839B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/>
                </a:rPr>
                <a:t>Identificadores, variables y constantes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EEA1CE-79B2-915B-2C77-2F1212A1BF6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0C6426-CF18-244B-D9EC-4576E393467C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62550A-9487-0FB4-AEF5-18BF59D1D1BB}"/>
              </a:ext>
            </a:extLst>
          </p:cNvPr>
          <p:cNvGrpSpPr/>
          <p:nvPr/>
        </p:nvGrpSpPr>
        <p:grpSpPr>
          <a:xfrm>
            <a:off x="1955128" y="1782509"/>
            <a:ext cx="4629752" cy="1015663"/>
            <a:chOff x="924025" y="1526961"/>
            <a:chExt cx="4629752" cy="1015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EE3C4A-25E0-0661-5719-DFD8A408196E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03E694-3539-B74F-A7F9-A90BF4FC7172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/>
                  <a:cs typeface="Helvetica"/>
                </a:rPr>
                <a:t>Asignación e inicialización de variables</a:t>
              </a:r>
              <a:endParaRPr lang="es-ES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BD6589-A9C6-D2FD-D50D-C5AAC8113E8A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E0265B7-9BAF-D770-6E56-5AE1A9C41973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98A8C9-355C-B375-F419-53EB7FBA52CF}"/>
              </a:ext>
            </a:extLst>
          </p:cNvPr>
          <p:cNvGrpSpPr/>
          <p:nvPr/>
        </p:nvGrpSpPr>
        <p:grpSpPr>
          <a:xfrm>
            <a:off x="1955128" y="2672054"/>
            <a:ext cx="4629752" cy="1015663"/>
            <a:chOff x="924025" y="1526961"/>
            <a:chExt cx="4629752" cy="101566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68C5937-AEC8-D4AC-1863-47EC6A0DD5D7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9DA0B8-3305-EA9B-D50C-133423FA16B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Salida por pantalla: </a:t>
              </a: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System.out.println</a:t>
              </a:r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()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19D950-4EA4-CB17-5AF9-0E716D1D0C9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DB44CEB-5449-91C4-4D8C-947E50150B6A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5B4B5B-713C-2D58-C773-D4CFF9997391}"/>
              </a:ext>
            </a:extLst>
          </p:cNvPr>
          <p:cNvGrpSpPr/>
          <p:nvPr/>
        </p:nvGrpSpPr>
        <p:grpSpPr>
          <a:xfrm>
            <a:off x="1955128" y="3561599"/>
            <a:ext cx="4629752" cy="1015663"/>
            <a:chOff x="924025" y="1526961"/>
            <a:chExt cx="4629752" cy="101566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5F2FB8B-07D6-48FB-E370-38EA16365289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BA7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8AFDEB-1E73-3FEA-2DFF-DBAF08C0A2B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/>
                </a:rPr>
                <a:t>Entrada mediante teclado: la clase Scanner</a:t>
              </a:r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02F77E9-2E11-217F-40EC-8E3C7703B3BB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4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69D5F82-C60A-5B84-5E19-A1B153065B8D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E7D35A-999B-BEC3-A1FE-83D4A699084C}"/>
              </a:ext>
            </a:extLst>
          </p:cNvPr>
          <p:cNvGrpSpPr/>
          <p:nvPr/>
        </p:nvGrpSpPr>
        <p:grpSpPr>
          <a:xfrm>
            <a:off x="1955128" y="4451144"/>
            <a:ext cx="4629752" cy="1015663"/>
            <a:chOff x="924025" y="1526961"/>
            <a:chExt cx="4629752" cy="1015663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DE43D48-A8F8-0DF2-1001-D5FDD5FF2C6B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8F2A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2BEA270-D0DD-E83C-8505-88C9D29A50BF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/>
                </a:rPr>
                <a:t>Práctica</a:t>
              </a:r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50D84CE-F32A-1F88-1274-CAA8D6234924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5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1D92532-6B25-E809-E479-70119D6AA69E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32F08B-E599-8764-EE5E-B3C48CE274CF}"/>
              </a:ext>
            </a:extLst>
          </p:cNvPr>
          <p:cNvSpPr txBox="1"/>
          <p:nvPr/>
        </p:nvSpPr>
        <p:spPr>
          <a:xfrm rot="16200000">
            <a:off x="-1552306" y="2760043"/>
            <a:ext cx="55996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b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contenido</a:t>
            </a:r>
            <a:endParaRPr lang="en-US" sz="8800" b="1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08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6B983-D187-5021-011D-340D9A6463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12</a:t>
            </a:fld>
            <a:endParaRPr lang="es-P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62550A-9487-0FB4-AEF5-18BF59D1D1BB}"/>
              </a:ext>
            </a:extLst>
          </p:cNvPr>
          <p:cNvGrpSpPr/>
          <p:nvPr/>
        </p:nvGrpSpPr>
        <p:grpSpPr>
          <a:xfrm>
            <a:off x="1955128" y="1782509"/>
            <a:ext cx="4629752" cy="1015663"/>
            <a:chOff x="924025" y="1526961"/>
            <a:chExt cx="4629752" cy="1015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EE3C4A-25E0-0661-5719-DFD8A408196E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03E694-3539-B74F-A7F9-A90BF4FC7172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/>
                  <a:cs typeface="Helvetica"/>
                </a:rPr>
                <a:t>Asignación e inicialización de variables</a:t>
              </a:r>
              <a:endParaRPr lang="es-ES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BD6589-A9C6-D2FD-D50D-C5AAC8113E8A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E0265B7-9BAF-D770-6E56-5AE1A9C41973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98A8C9-355C-B375-F419-53EB7FBA52CF}"/>
              </a:ext>
            </a:extLst>
          </p:cNvPr>
          <p:cNvGrpSpPr/>
          <p:nvPr/>
        </p:nvGrpSpPr>
        <p:grpSpPr>
          <a:xfrm>
            <a:off x="1955128" y="2672054"/>
            <a:ext cx="4629752" cy="1015663"/>
            <a:chOff x="924025" y="1526961"/>
            <a:chExt cx="4629752" cy="101566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68C5937-AEC8-D4AC-1863-47EC6A0DD5D7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9DA0B8-3305-EA9B-D50C-133423FA16B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Salida por pantalla: </a:t>
              </a: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System.out.println</a:t>
              </a:r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()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19D950-4EA4-CB17-5AF9-0E716D1D0C9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DB44CEB-5449-91C4-4D8C-947E50150B6A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5B4B5B-713C-2D58-C773-D4CFF9997391}"/>
              </a:ext>
            </a:extLst>
          </p:cNvPr>
          <p:cNvGrpSpPr/>
          <p:nvPr/>
        </p:nvGrpSpPr>
        <p:grpSpPr>
          <a:xfrm>
            <a:off x="1955128" y="3561599"/>
            <a:ext cx="4629752" cy="1015663"/>
            <a:chOff x="924025" y="1526961"/>
            <a:chExt cx="4629752" cy="101566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5F2FB8B-07D6-48FB-E370-38EA16365289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BA7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8AFDEB-1E73-3FEA-2DFF-DBAF08C0A2B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/>
                </a:rPr>
                <a:t>Entrada mediante teclado: la clase Scanner</a:t>
              </a:r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02F77E9-2E11-217F-40EC-8E3C7703B3BB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4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69D5F82-C60A-5B84-5E19-A1B153065B8D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E7D35A-999B-BEC3-A1FE-83D4A699084C}"/>
              </a:ext>
            </a:extLst>
          </p:cNvPr>
          <p:cNvGrpSpPr/>
          <p:nvPr/>
        </p:nvGrpSpPr>
        <p:grpSpPr>
          <a:xfrm>
            <a:off x="1955128" y="4451144"/>
            <a:ext cx="4629752" cy="1015663"/>
            <a:chOff x="924025" y="1526961"/>
            <a:chExt cx="4629752" cy="1015663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DE43D48-A8F8-0DF2-1001-D5FDD5FF2C6B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8F2A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2BEA270-D0DD-E83C-8505-88C9D29A50BF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/>
                </a:rPr>
                <a:t>Práctica</a:t>
              </a:r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50D84CE-F32A-1F88-1274-CAA8D6234924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5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1D92532-6B25-E809-E479-70119D6AA69E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32F08B-E599-8764-EE5E-B3C48CE274CF}"/>
              </a:ext>
            </a:extLst>
          </p:cNvPr>
          <p:cNvSpPr txBox="1"/>
          <p:nvPr/>
        </p:nvSpPr>
        <p:spPr>
          <a:xfrm rot="16200000">
            <a:off x="-1552306" y="2760043"/>
            <a:ext cx="55996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b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contenido</a:t>
            </a:r>
            <a:endParaRPr lang="en-US" sz="8800" b="1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A02629-4A6E-5209-A780-E0E1B507D404}"/>
              </a:ext>
            </a:extLst>
          </p:cNvPr>
          <p:cNvSpPr/>
          <p:nvPr/>
        </p:nvSpPr>
        <p:spPr>
          <a:xfrm>
            <a:off x="1801640" y="683513"/>
            <a:ext cx="9678154" cy="55996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8EC2C4-D534-A87E-5305-9BD92B9838D9}"/>
              </a:ext>
            </a:extLst>
          </p:cNvPr>
          <p:cNvGrpSpPr/>
          <p:nvPr/>
        </p:nvGrpSpPr>
        <p:grpSpPr>
          <a:xfrm>
            <a:off x="1955128" y="892964"/>
            <a:ext cx="4629752" cy="1015663"/>
            <a:chOff x="924025" y="1526961"/>
            <a:chExt cx="4629752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E41E11-2903-D4AD-BABB-046EDBE4AABD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B12F7A-F286-0B30-D30E-E9A916CC839B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/>
                </a:rPr>
                <a:t>Identificadores, variables y constantes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EEA1CE-79B2-915B-2C77-2F1212A1BF6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0C6426-CF18-244B-D9EC-4576E393467C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982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3F5093-2A31-6D6D-052E-197F4FD6DDC0}"/>
              </a:ext>
            </a:extLst>
          </p:cNvPr>
          <p:cNvGrpSpPr/>
          <p:nvPr/>
        </p:nvGrpSpPr>
        <p:grpSpPr>
          <a:xfrm>
            <a:off x="857954" y="-29687"/>
            <a:ext cx="4629752" cy="1015663"/>
            <a:chOff x="924025" y="1526961"/>
            <a:chExt cx="4629752" cy="101566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6AE7EEA-2C5A-27BA-4895-67F40FCAD4A8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6F5E38-F80D-EA11-2C4B-8FA081B004B8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/>
                </a:rPr>
                <a:t>Identificadores, variables y constantes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EC4A128-C107-AA70-0099-82303EAC3ADF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AEB3C57-063B-B77A-3424-AF4BE19A9CA1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D0FFEC6-0280-57E3-4048-64F57A7DF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Identificadores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55856C-9908-BA4D-4594-A04DFAA8E0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13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2FE70B-1639-D3FB-CEB5-FCD90FC8328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750849"/>
            <a:ext cx="7690164" cy="474202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s-ES" dirty="0"/>
              <a:t>Son </a:t>
            </a:r>
            <a:r>
              <a:rPr lang="es-ES" b="1" dirty="0">
                <a:solidFill>
                  <a:schemeClr val="accent2"/>
                </a:solidFill>
              </a:rPr>
              <a:t>usados para nombrar</a:t>
            </a:r>
            <a:r>
              <a:rPr lang="es-ES" b="1" dirty="0"/>
              <a:t> </a:t>
            </a:r>
            <a:r>
              <a:rPr lang="es-ES" dirty="0"/>
              <a:t>variables, constantes, métodos, clases, paquetes, etc.</a:t>
            </a:r>
          </a:p>
          <a:p>
            <a:pPr>
              <a:lnSpc>
                <a:spcPct val="120000"/>
              </a:lnSpc>
            </a:pPr>
            <a:r>
              <a:rPr lang="es-ES" dirty="0"/>
              <a:t>Es una </a:t>
            </a:r>
            <a:r>
              <a:rPr lang="es-ES" b="1" dirty="0">
                <a:solidFill>
                  <a:schemeClr val="accent2"/>
                </a:solidFill>
              </a:rPr>
              <a:t>secuencia descriptiva</a:t>
            </a:r>
            <a:r>
              <a:rPr lang="es-ES" dirty="0"/>
              <a:t> de letras mayúsculas o minúsculas, números y caracteres especiales ($ y _).</a:t>
            </a:r>
          </a:p>
          <a:p>
            <a:pPr>
              <a:lnSpc>
                <a:spcPct val="120000"/>
              </a:lnSpc>
            </a:pPr>
            <a:r>
              <a:rPr lang="es-ES" dirty="0"/>
              <a:t>No deben iniciar con un número.</a:t>
            </a:r>
          </a:p>
          <a:p>
            <a:pPr>
              <a:lnSpc>
                <a:spcPct val="120000"/>
              </a:lnSpc>
            </a:pPr>
            <a:r>
              <a:rPr lang="es-ES" dirty="0"/>
              <a:t>Java es </a:t>
            </a:r>
            <a:r>
              <a:rPr lang="es-ES" b="1" dirty="0">
                <a:solidFill>
                  <a:schemeClr val="accent2"/>
                </a:solidFill>
              </a:rPr>
              <a:t>case-sensitive</a:t>
            </a:r>
            <a:r>
              <a:rPr lang="es-ES" dirty="0"/>
              <a:t> (el identificador </a:t>
            </a:r>
            <a:r>
              <a:rPr lang="es-ES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pagoMensual</a:t>
            </a:r>
            <a:r>
              <a:rPr lang="es-ES" dirty="0"/>
              <a:t> es diferente a </a:t>
            </a:r>
            <a:r>
              <a:rPr lang="es-ES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PagoMensual</a:t>
            </a:r>
            <a:r>
              <a:rPr lang="es-E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/>
              <a:t>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4AF10E4-0E58-9536-7599-F2FDB92AFFB7}"/>
              </a:ext>
            </a:extLst>
          </p:cNvPr>
          <p:cNvGrpSpPr/>
          <p:nvPr/>
        </p:nvGrpSpPr>
        <p:grpSpPr>
          <a:xfrm>
            <a:off x="8671471" y="849745"/>
            <a:ext cx="1919331" cy="2768735"/>
            <a:chOff x="901567" y="2296067"/>
            <a:chExt cx="2261938" cy="32629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FB55334-8924-B320-B323-8529BF9E3628}"/>
                </a:ext>
              </a:extLst>
            </p:cNvPr>
            <p:cNvSpPr/>
            <p:nvPr/>
          </p:nvSpPr>
          <p:spPr>
            <a:xfrm>
              <a:off x="901568" y="2296067"/>
              <a:ext cx="2261937" cy="3262964"/>
            </a:xfrm>
            <a:prstGeom prst="roundRect">
              <a:avLst>
                <a:gd name="adj" fmla="val 516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s-ES" sz="2000" dirty="0"/>
            </a:p>
            <a:p>
              <a:r>
                <a:rPr lang="es-ES" sz="2000" dirty="0" err="1"/>
                <a:t>pagoMensual</a:t>
              </a:r>
              <a:endParaRPr lang="es-ES" sz="2000" dirty="0"/>
            </a:p>
            <a:p>
              <a:r>
                <a:rPr lang="es-ES" sz="2000" dirty="0"/>
                <a:t>Suma</a:t>
              </a:r>
            </a:p>
            <a:p>
              <a:r>
                <a:rPr lang="es-ES" sz="2000" dirty="0"/>
                <a:t>_promedio</a:t>
              </a:r>
            </a:p>
            <a:p>
              <a:r>
                <a:rPr lang="es-ES" sz="2000" dirty="0"/>
                <a:t>x</a:t>
              </a:r>
            </a:p>
            <a:p>
              <a:r>
                <a:rPr lang="en-US" sz="2000" dirty="0"/>
                <a:t>$test</a:t>
              </a:r>
              <a:br>
                <a:rPr lang="en-US" sz="2000" dirty="0"/>
              </a:br>
              <a:r>
                <a:rPr lang="en-US" sz="2000" dirty="0" err="1"/>
                <a:t>es_Par</a:t>
              </a:r>
              <a:endParaRPr lang="en-US" sz="2000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9F47055-2685-7393-3349-C6D36B081BA9}"/>
                </a:ext>
              </a:extLst>
            </p:cNvPr>
            <p:cNvSpPr/>
            <p:nvPr/>
          </p:nvSpPr>
          <p:spPr>
            <a:xfrm>
              <a:off x="901567" y="2296068"/>
              <a:ext cx="2261937" cy="635267"/>
            </a:xfrm>
            <a:custGeom>
              <a:avLst/>
              <a:gdLst>
                <a:gd name="connsiteX0" fmla="*/ 116784 w 2261937"/>
                <a:gd name="connsiteY0" fmla="*/ 0 h 635267"/>
                <a:gd name="connsiteX1" fmla="*/ 2145153 w 2261937"/>
                <a:gd name="connsiteY1" fmla="*/ 0 h 635267"/>
                <a:gd name="connsiteX2" fmla="*/ 2261937 w 2261937"/>
                <a:gd name="connsiteY2" fmla="*/ 116784 h 635267"/>
                <a:gd name="connsiteX3" fmla="*/ 2261937 w 2261937"/>
                <a:gd name="connsiteY3" fmla="*/ 635267 h 635267"/>
                <a:gd name="connsiteX4" fmla="*/ 0 w 2261937"/>
                <a:gd name="connsiteY4" fmla="*/ 635267 h 635267"/>
                <a:gd name="connsiteX5" fmla="*/ 0 w 2261937"/>
                <a:gd name="connsiteY5" fmla="*/ 116784 h 635267"/>
                <a:gd name="connsiteX6" fmla="*/ 116784 w 2261937"/>
                <a:gd name="connsiteY6" fmla="*/ 0 h 63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1937" h="635267">
                  <a:moveTo>
                    <a:pt x="116784" y="0"/>
                  </a:moveTo>
                  <a:lnTo>
                    <a:pt x="2145153" y="0"/>
                  </a:lnTo>
                  <a:cubicBezTo>
                    <a:pt x="2209651" y="0"/>
                    <a:pt x="2261937" y="52286"/>
                    <a:pt x="2261937" y="116784"/>
                  </a:cubicBezTo>
                  <a:lnTo>
                    <a:pt x="2261937" y="635267"/>
                  </a:lnTo>
                  <a:lnTo>
                    <a:pt x="0" y="635267"/>
                  </a:lnTo>
                  <a:lnTo>
                    <a:pt x="0" y="116784"/>
                  </a:lnTo>
                  <a:cubicBezTo>
                    <a:pt x="0" y="52286"/>
                    <a:pt x="52286" y="0"/>
                    <a:pt x="116784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s-ES" sz="2000" dirty="0"/>
                <a:t>Válidos</a:t>
              </a:r>
              <a:endParaRPr lang="en-US" sz="200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A722A5D-A329-86B4-1CF9-78E16FAE05B6}"/>
              </a:ext>
            </a:extLst>
          </p:cNvPr>
          <p:cNvGrpSpPr/>
          <p:nvPr/>
        </p:nvGrpSpPr>
        <p:grpSpPr>
          <a:xfrm>
            <a:off x="9792799" y="3490483"/>
            <a:ext cx="1919331" cy="2768735"/>
            <a:chOff x="901567" y="2296067"/>
            <a:chExt cx="2261938" cy="32629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D47BE4F-ECB5-167D-557B-6DE97134FA49}"/>
                </a:ext>
              </a:extLst>
            </p:cNvPr>
            <p:cNvSpPr/>
            <p:nvPr/>
          </p:nvSpPr>
          <p:spPr>
            <a:xfrm>
              <a:off x="901568" y="2296067"/>
              <a:ext cx="2261937" cy="3262964"/>
            </a:xfrm>
            <a:prstGeom prst="roundRect">
              <a:avLst>
                <a:gd name="adj" fmla="val 516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s-ES" sz="2000" dirty="0"/>
            </a:p>
            <a:p>
              <a:r>
                <a:rPr lang="es-ES" sz="2000" dirty="0"/>
                <a:t>pago-Mensual</a:t>
              </a:r>
            </a:p>
            <a:p>
              <a:r>
                <a:rPr lang="es-ES" sz="2000" dirty="0"/>
                <a:t>sum@</a:t>
              </a:r>
            </a:p>
            <a:p>
              <a:r>
                <a:rPr lang="es-ES" sz="2000" dirty="0"/>
                <a:t>4test</a:t>
              </a:r>
            </a:p>
            <a:p>
              <a:r>
                <a:rPr lang="es-ES" sz="2000" dirty="0"/>
                <a:t>No/valido</a:t>
              </a:r>
            </a:p>
            <a:p>
              <a:r>
                <a:rPr lang="es-ES" sz="2000" dirty="0"/>
                <a:t>Suma Total</a:t>
              </a:r>
            </a:p>
            <a:p>
              <a:r>
                <a:rPr lang="es-ES" sz="2000" dirty="0" err="1"/>
                <a:t>const</a:t>
              </a:r>
              <a:endParaRPr lang="en-US" sz="2000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E2E46C-9447-D254-6512-AC9121F9F8D3}"/>
                </a:ext>
              </a:extLst>
            </p:cNvPr>
            <p:cNvSpPr/>
            <p:nvPr/>
          </p:nvSpPr>
          <p:spPr>
            <a:xfrm>
              <a:off x="901567" y="2296068"/>
              <a:ext cx="2261937" cy="635267"/>
            </a:xfrm>
            <a:custGeom>
              <a:avLst/>
              <a:gdLst>
                <a:gd name="connsiteX0" fmla="*/ 116784 w 2261937"/>
                <a:gd name="connsiteY0" fmla="*/ 0 h 635267"/>
                <a:gd name="connsiteX1" fmla="*/ 2145153 w 2261937"/>
                <a:gd name="connsiteY1" fmla="*/ 0 h 635267"/>
                <a:gd name="connsiteX2" fmla="*/ 2261937 w 2261937"/>
                <a:gd name="connsiteY2" fmla="*/ 116784 h 635267"/>
                <a:gd name="connsiteX3" fmla="*/ 2261937 w 2261937"/>
                <a:gd name="connsiteY3" fmla="*/ 635267 h 635267"/>
                <a:gd name="connsiteX4" fmla="*/ 0 w 2261937"/>
                <a:gd name="connsiteY4" fmla="*/ 635267 h 635267"/>
                <a:gd name="connsiteX5" fmla="*/ 0 w 2261937"/>
                <a:gd name="connsiteY5" fmla="*/ 116784 h 635267"/>
                <a:gd name="connsiteX6" fmla="*/ 116784 w 2261937"/>
                <a:gd name="connsiteY6" fmla="*/ 0 h 63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1937" h="635267">
                  <a:moveTo>
                    <a:pt x="116784" y="0"/>
                  </a:moveTo>
                  <a:lnTo>
                    <a:pt x="2145153" y="0"/>
                  </a:lnTo>
                  <a:cubicBezTo>
                    <a:pt x="2209651" y="0"/>
                    <a:pt x="2261937" y="52286"/>
                    <a:pt x="2261937" y="116784"/>
                  </a:cubicBezTo>
                  <a:lnTo>
                    <a:pt x="2261937" y="635267"/>
                  </a:lnTo>
                  <a:lnTo>
                    <a:pt x="0" y="635267"/>
                  </a:lnTo>
                  <a:lnTo>
                    <a:pt x="0" y="116784"/>
                  </a:lnTo>
                  <a:cubicBezTo>
                    <a:pt x="0" y="52286"/>
                    <a:pt x="52286" y="0"/>
                    <a:pt x="116784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s-ES" sz="2000" dirty="0"/>
                <a:t>No válidos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4796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7E0C9E6-440D-CAC9-B703-5FF4EF49A769}"/>
              </a:ext>
            </a:extLst>
          </p:cNvPr>
          <p:cNvSpPr/>
          <p:nvPr/>
        </p:nvSpPr>
        <p:spPr>
          <a:xfrm>
            <a:off x="10012218" y="1283855"/>
            <a:ext cx="1656651" cy="500610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0F8D18-FB62-F45C-5942-7C9E48B0C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Variables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0D8414-785F-41F0-0739-FC3E6BF0B1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14</a:t>
            </a:fld>
            <a:endParaRPr lang="es-P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8F7F6B-C675-6F43-97AA-F9B82F52AC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56785" y="1762802"/>
            <a:ext cx="8890507" cy="4457023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s-ES" dirty="0"/>
              <a:t>La </a:t>
            </a:r>
            <a:r>
              <a:rPr lang="es-ES" b="1" dirty="0">
                <a:solidFill>
                  <a:schemeClr val="accent2"/>
                </a:solidFill>
              </a:rPr>
              <a:t>variable</a:t>
            </a:r>
            <a:r>
              <a:rPr lang="es-ES" dirty="0"/>
              <a:t> es la </a:t>
            </a:r>
            <a:r>
              <a:rPr lang="es-ES" b="1" dirty="0">
                <a:solidFill>
                  <a:schemeClr val="accent2"/>
                </a:solidFill>
              </a:rPr>
              <a:t>unidad básica de almacenamiento</a:t>
            </a:r>
            <a:r>
              <a:rPr lang="es-ES" b="1" dirty="0"/>
              <a:t> </a:t>
            </a:r>
            <a:r>
              <a:rPr lang="es-ES" dirty="0"/>
              <a:t>en Java.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s-ES" dirty="0">
                <a:latin typeface="Helvetica"/>
              </a:rPr>
              <a:t>Una variable está </a:t>
            </a:r>
            <a:r>
              <a:rPr lang="es-ES" b="1" dirty="0">
                <a:solidFill>
                  <a:schemeClr val="accent2"/>
                </a:solidFill>
                <a:latin typeface="Helvetica"/>
              </a:rPr>
              <a:t>definida</a:t>
            </a:r>
            <a:r>
              <a:rPr lang="es-ES" dirty="0">
                <a:latin typeface="Helvetica"/>
              </a:rPr>
              <a:t> por la </a:t>
            </a:r>
            <a:r>
              <a:rPr lang="es-ES" b="1" dirty="0">
                <a:solidFill>
                  <a:schemeClr val="accent2"/>
                </a:solidFill>
                <a:latin typeface="Helvetica"/>
              </a:rPr>
              <a:t>combinación</a:t>
            </a:r>
            <a:r>
              <a:rPr lang="es-ES" dirty="0">
                <a:latin typeface="Helvetica"/>
              </a:rPr>
              <a:t> de un </a:t>
            </a:r>
            <a:r>
              <a:rPr lang="es-ES" b="1" dirty="0">
                <a:solidFill>
                  <a:schemeClr val="accent2"/>
                </a:solidFill>
                <a:latin typeface="Helvetica"/>
              </a:rPr>
              <a:t>identificador</a:t>
            </a:r>
            <a:r>
              <a:rPr lang="es-ES" dirty="0">
                <a:latin typeface="Helvetica"/>
              </a:rPr>
              <a:t>, un </a:t>
            </a:r>
            <a:r>
              <a:rPr lang="es-ES" b="1" dirty="0">
                <a:solidFill>
                  <a:schemeClr val="accent2"/>
                </a:solidFill>
                <a:latin typeface="Helvetica"/>
              </a:rPr>
              <a:t>tipo</a:t>
            </a:r>
            <a:r>
              <a:rPr lang="es-ES" dirty="0">
                <a:latin typeface="Helvetica"/>
              </a:rPr>
              <a:t>, y opcionalmente, un </a:t>
            </a:r>
            <a:r>
              <a:rPr lang="es-ES" b="1" dirty="0">
                <a:solidFill>
                  <a:schemeClr val="accent2"/>
                </a:solidFill>
                <a:latin typeface="Helvetica"/>
              </a:rPr>
              <a:t>inicializador</a:t>
            </a:r>
            <a:r>
              <a:rPr lang="es-ES" dirty="0">
                <a:latin typeface="Helvetica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s-ES" dirty="0"/>
              <a:t>Todas las variables tienen un </a:t>
            </a:r>
            <a:r>
              <a:rPr lang="es-ES" b="1" dirty="0">
                <a:solidFill>
                  <a:schemeClr val="accent2"/>
                </a:solidFill>
              </a:rPr>
              <a:t>alcance</a:t>
            </a:r>
            <a:r>
              <a:rPr lang="es-ES" dirty="0"/>
              <a:t> -que define su visibilidad- y un </a:t>
            </a:r>
            <a:r>
              <a:rPr lang="es-ES" b="1" dirty="0">
                <a:solidFill>
                  <a:schemeClr val="accent2"/>
                </a:solidFill>
              </a:rPr>
              <a:t>tiempo de vida</a:t>
            </a:r>
            <a:r>
              <a:rPr lang="es-ES" dirty="0"/>
              <a:t>.</a:t>
            </a:r>
          </a:p>
          <a:p>
            <a:pPr>
              <a:lnSpc>
                <a:spcPct val="110000"/>
              </a:lnSpc>
            </a:pPr>
            <a:r>
              <a:rPr lang="es-ES" dirty="0">
                <a:latin typeface="Helvetica"/>
              </a:rPr>
              <a:t>Las variables son </a:t>
            </a:r>
            <a:r>
              <a:rPr lang="es-ES" b="1" dirty="0">
                <a:solidFill>
                  <a:schemeClr val="accent2"/>
                </a:solidFill>
                <a:latin typeface="Helvetica"/>
              </a:rPr>
              <a:t>almacenadas</a:t>
            </a:r>
            <a:r>
              <a:rPr lang="es-ES" dirty="0">
                <a:latin typeface="Helvetica"/>
              </a:rPr>
              <a:t> en espacios reservados de la </a:t>
            </a:r>
            <a:r>
              <a:rPr lang="es-ES" b="1" dirty="0">
                <a:solidFill>
                  <a:schemeClr val="accent2"/>
                </a:solidFill>
                <a:latin typeface="Helvetica"/>
              </a:rPr>
              <a:t>memoria</a:t>
            </a:r>
            <a:r>
              <a:rPr lang="es-ES" dirty="0">
                <a:latin typeface="Helvetica"/>
              </a:rPr>
              <a:t> cuyo </a:t>
            </a:r>
            <a:r>
              <a:rPr lang="es-ES" b="1" dirty="0">
                <a:latin typeface="Helvetica"/>
              </a:rPr>
              <a:t>contenido puede modificarse</a:t>
            </a:r>
            <a:r>
              <a:rPr lang="es-ES" dirty="0">
                <a:latin typeface="Helvetica"/>
              </a:rPr>
              <a:t>.</a:t>
            </a:r>
            <a:endParaRPr lang="es-ES" dirty="0"/>
          </a:p>
          <a:p>
            <a:pPr>
              <a:lnSpc>
                <a:spcPct val="110000"/>
              </a:lnSpc>
            </a:pPr>
            <a:r>
              <a:rPr lang="es-ES" dirty="0">
                <a:solidFill>
                  <a:schemeClr val="tx1"/>
                </a:solidFill>
                <a:latin typeface="Helvetica"/>
                <a:cs typeface="Helvetica"/>
              </a:rPr>
              <a:t>Por esto, las variables </a:t>
            </a:r>
            <a:r>
              <a:rPr lang="es-ES" b="1" dirty="0">
                <a:solidFill>
                  <a:schemeClr val="accent2"/>
                </a:solidFill>
                <a:latin typeface="Helvetica"/>
                <a:cs typeface="Helvetica"/>
              </a:rPr>
              <a:t>pueden cambiar su valor</a:t>
            </a:r>
            <a:r>
              <a:rPr lang="es-ES" dirty="0">
                <a:latin typeface="Helvetica"/>
                <a:cs typeface="Helvetica"/>
              </a:rPr>
              <a:t> durante la ejecución del programa.</a:t>
            </a:r>
            <a:endParaRPr lang="es-ES" dirty="0">
              <a:latin typeface="Helvetica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BEFCC1B-2ED7-486D-148D-5BA782FE66C4}"/>
              </a:ext>
            </a:extLst>
          </p:cNvPr>
          <p:cNvSpPr/>
          <p:nvPr/>
        </p:nvSpPr>
        <p:spPr>
          <a:xfrm>
            <a:off x="10550881" y="5483294"/>
            <a:ext cx="656512" cy="46018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/>
              <a:t>19</a:t>
            </a: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7A4854-57CF-071F-0B32-C242157C1F30}"/>
              </a:ext>
            </a:extLst>
          </p:cNvPr>
          <p:cNvSpPr txBox="1"/>
          <p:nvPr/>
        </p:nvSpPr>
        <p:spPr>
          <a:xfrm>
            <a:off x="10373255" y="5074287"/>
            <a:ext cx="1011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/>
              <a:t>edad</a:t>
            </a:r>
            <a:endParaRPr lang="en-US" sz="18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ADF775B-D16B-D8B8-0BF8-8B33CCC58E92}"/>
              </a:ext>
            </a:extLst>
          </p:cNvPr>
          <p:cNvSpPr/>
          <p:nvPr/>
        </p:nvSpPr>
        <p:spPr>
          <a:xfrm>
            <a:off x="10198394" y="4235799"/>
            <a:ext cx="1361486" cy="460180"/>
          </a:xfrm>
          <a:prstGeom prst="roundRect">
            <a:avLst/>
          </a:prstGeom>
          <a:solidFill>
            <a:srgbClr val="758F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/>
              <a:t>2358.50</a:t>
            </a:r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AC4B83-088E-F854-6530-CC4A4A9EFD31}"/>
              </a:ext>
            </a:extLst>
          </p:cNvPr>
          <p:cNvSpPr txBox="1"/>
          <p:nvPr/>
        </p:nvSpPr>
        <p:spPr>
          <a:xfrm>
            <a:off x="10252364" y="3826792"/>
            <a:ext cx="1253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/>
              <a:t>salario</a:t>
            </a:r>
            <a:endParaRPr lang="en-US" sz="18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B3ACA9-6CFE-E5E8-BA92-4194E1AA9B0A}"/>
              </a:ext>
            </a:extLst>
          </p:cNvPr>
          <p:cNvSpPr/>
          <p:nvPr/>
        </p:nvSpPr>
        <p:spPr>
          <a:xfrm>
            <a:off x="10198394" y="2980122"/>
            <a:ext cx="1361486" cy="460180"/>
          </a:xfrm>
          <a:prstGeom prst="roundRect">
            <a:avLst/>
          </a:prstGeom>
          <a:solidFill>
            <a:srgbClr val="1B5E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/>
              <a:t>true</a:t>
            </a:r>
            <a:endParaRPr lang="en-US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0AEF01-41C2-B6FA-7938-2014D7DA9E36}"/>
              </a:ext>
            </a:extLst>
          </p:cNvPr>
          <p:cNvSpPr txBox="1"/>
          <p:nvPr/>
        </p:nvSpPr>
        <p:spPr>
          <a:xfrm>
            <a:off x="10362793" y="2571115"/>
            <a:ext cx="103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 err="1"/>
              <a:t>esPar</a:t>
            </a:r>
            <a:endParaRPr lang="en-US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3ED3AF-2BB0-85B9-3753-6E7659513F14}"/>
              </a:ext>
            </a:extLst>
          </p:cNvPr>
          <p:cNvSpPr txBox="1"/>
          <p:nvPr/>
        </p:nvSpPr>
        <p:spPr>
          <a:xfrm>
            <a:off x="10012218" y="1533356"/>
            <a:ext cx="1656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i="1" dirty="0">
                <a:solidFill>
                  <a:schemeClr val="bg1">
                    <a:lumMod val="50000"/>
                  </a:schemeClr>
                </a:solidFill>
              </a:rPr>
              <a:t>Representación gráfica de una variable</a:t>
            </a:r>
            <a:endParaRPr lang="en-US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83E5C6-ECF9-FBB8-B253-2B139DD725DA}"/>
              </a:ext>
            </a:extLst>
          </p:cNvPr>
          <p:cNvGrpSpPr/>
          <p:nvPr/>
        </p:nvGrpSpPr>
        <p:grpSpPr>
          <a:xfrm>
            <a:off x="857954" y="-29687"/>
            <a:ext cx="4629752" cy="1015663"/>
            <a:chOff x="924025" y="1526961"/>
            <a:chExt cx="4629752" cy="101566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7B8046A-580E-4476-1972-F3FC5E05671F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CED62D-A963-FF59-7BA4-DA36D6CAB250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/>
                </a:rPr>
                <a:t>Identificadores, variables y constantes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0161519-4620-5DAE-9129-E916014A18CF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9F8E195-282A-D6C1-7C00-AADDAEC25BC9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046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9713-139C-F8A4-E86F-CD6D403E3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Variables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58E931-F50C-EDD1-31EF-19CA232E53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15</a:t>
            </a:fld>
            <a:endParaRPr lang="es-P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26BAAC-0F28-583D-7120-5FEAFB1227E9}"/>
              </a:ext>
            </a:extLst>
          </p:cNvPr>
          <p:cNvSpPr txBox="1"/>
          <p:nvPr/>
        </p:nvSpPr>
        <p:spPr>
          <a:xfrm>
            <a:off x="1890762" y="1794149"/>
            <a:ext cx="8609761" cy="57888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rgbClr val="00B0F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tipo </a:t>
            </a:r>
            <a:r>
              <a:rPr lang="es-ES" sz="2800" dirty="0" err="1">
                <a:solidFill>
                  <a:schemeClr val="bg1">
                    <a:lumMod val="9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miVariable</a:t>
            </a:r>
            <a:r>
              <a:rPr lang="es-ES" sz="2800" dirty="0">
                <a:solidFill>
                  <a:srgbClr val="00B0F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s-ES" sz="2800" dirty="0">
                <a:solidFill>
                  <a:srgbClr val="FA9B9B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[= valor]</a:t>
            </a:r>
            <a:endParaRPr lang="en-US" sz="2800" dirty="0">
              <a:solidFill>
                <a:srgbClr val="FA9B9B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E93E07-C92E-1D05-25D7-8D0E671BF377}"/>
              </a:ext>
            </a:extLst>
          </p:cNvPr>
          <p:cNvSpPr txBox="1"/>
          <p:nvPr/>
        </p:nvSpPr>
        <p:spPr>
          <a:xfrm>
            <a:off x="1367073" y="2979328"/>
            <a:ext cx="3538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El tipo puede ser un tipo atómico de Java, o el nombre de una clase o interfaz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FE37B4-B84B-82E5-F742-D8A23289BA14}"/>
              </a:ext>
            </a:extLst>
          </p:cNvPr>
          <p:cNvSpPr txBox="1"/>
          <p:nvPr/>
        </p:nvSpPr>
        <p:spPr>
          <a:xfrm>
            <a:off x="5077768" y="3422434"/>
            <a:ext cx="1470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Nombre de la variable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B3F83-A40C-E0B5-F7C7-180C41EC5B09}"/>
              </a:ext>
            </a:extLst>
          </p:cNvPr>
          <p:cNvSpPr txBox="1"/>
          <p:nvPr/>
        </p:nvSpPr>
        <p:spPr>
          <a:xfrm>
            <a:off x="7286245" y="2966802"/>
            <a:ext cx="2371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Valor inicial de la variable (opcional)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84BC95-B966-888D-5BE8-78855C1139C3}"/>
              </a:ext>
            </a:extLst>
          </p:cNvPr>
          <p:cNvCxnSpPr>
            <a:cxnSpLocks/>
          </p:cNvCxnSpPr>
          <p:nvPr/>
        </p:nvCxnSpPr>
        <p:spPr>
          <a:xfrm flipV="1">
            <a:off x="3620692" y="2379383"/>
            <a:ext cx="0" cy="506570"/>
          </a:xfrm>
          <a:prstGeom prst="straightConnector1">
            <a:avLst/>
          </a:prstGeom>
          <a:ln w="28575">
            <a:solidFill>
              <a:srgbClr val="FF416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29E99CE-416C-5B77-0F9C-37E149557D76}"/>
              </a:ext>
            </a:extLst>
          </p:cNvPr>
          <p:cNvCxnSpPr>
            <a:cxnSpLocks/>
          </p:cNvCxnSpPr>
          <p:nvPr/>
        </p:nvCxnSpPr>
        <p:spPr>
          <a:xfrm flipH="1" flipV="1">
            <a:off x="5812971" y="2378250"/>
            <a:ext cx="1" cy="886064"/>
          </a:xfrm>
          <a:prstGeom prst="straightConnector1">
            <a:avLst/>
          </a:prstGeom>
          <a:ln w="28575">
            <a:solidFill>
              <a:srgbClr val="FF416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47C68D-58A3-FE44-4B46-FD322CD7E3E6}"/>
              </a:ext>
            </a:extLst>
          </p:cNvPr>
          <p:cNvCxnSpPr>
            <a:cxnSpLocks/>
          </p:cNvCxnSpPr>
          <p:nvPr/>
        </p:nvCxnSpPr>
        <p:spPr>
          <a:xfrm flipV="1">
            <a:off x="7817615" y="2379383"/>
            <a:ext cx="0" cy="506570"/>
          </a:xfrm>
          <a:prstGeom prst="straightConnector1">
            <a:avLst/>
          </a:prstGeom>
          <a:ln w="28575">
            <a:solidFill>
              <a:srgbClr val="FF416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">
            <a:extLst>
              <a:ext uri="{FF2B5EF4-FFF2-40B4-BE49-F238E27FC236}">
                <a16:creationId xmlns:a16="http://schemas.microsoft.com/office/drawing/2014/main" id="{1F237997-36EF-B1A5-BBAF-4E13998FD4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5471" y="4582011"/>
            <a:ext cx="9520352" cy="1976240"/>
          </a:xfrm>
          <a:prstGeom prst="roundRect">
            <a:avLst>
              <a:gd name="adj" fmla="val 7746"/>
            </a:avLst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           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//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declara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tres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enteros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a, b, y c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 =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 =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   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//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declara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tres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enteros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e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inicializa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dos de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ellos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byte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z =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22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           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//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declara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e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inicializa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z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double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pi =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3.14159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   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//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declara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una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aproximación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de pi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char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 =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'x'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          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// la variable x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tiene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el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valor 'x'</a:t>
            </a: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7EAD18-962C-FB97-CB96-5EFF5CF04F4B}"/>
              </a:ext>
            </a:extLst>
          </p:cNvPr>
          <p:cNvSpPr txBox="1"/>
          <p:nvPr/>
        </p:nvSpPr>
        <p:spPr>
          <a:xfrm>
            <a:off x="1435470" y="4159064"/>
            <a:ext cx="1828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Helvetica" pitchFamily="2" charset="0"/>
              </a:rPr>
              <a:t>Ejemplos:</a:t>
            </a:r>
            <a:endParaRPr lang="en-US" sz="1600" dirty="0">
              <a:latin typeface="Helvetica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80486B1-DEC7-9789-C285-71B4897D6913}"/>
              </a:ext>
            </a:extLst>
          </p:cNvPr>
          <p:cNvGrpSpPr/>
          <p:nvPr/>
        </p:nvGrpSpPr>
        <p:grpSpPr>
          <a:xfrm>
            <a:off x="857954" y="-29687"/>
            <a:ext cx="4629752" cy="1015663"/>
            <a:chOff x="924025" y="1526961"/>
            <a:chExt cx="4629752" cy="101566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5C33D77-D791-FF1D-EFC6-80A86619478E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4EBBE8-3D19-9F02-C030-1A85D4CECCC2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/>
                </a:rPr>
                <a:t>Identificadores, variables y constantes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941775-010C-8A57-5BF2-32DD1225AA23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D49EDCA-72ED-5C8F-10BA-EF66E6C94E40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548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1E41-DEA1-C23F-3547-A35C142C1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Constantes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80D994-83C3-3D17-9FEB-F16239FE7B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16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1908BE-55FE-AB3E-1751-5097720C39B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10515600" cy="329610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s-ES" dirty="0">
                <a:latin typeface="Helvetica"/>
              </a:rPr>
              <a:t>Las constantes son </a:t>
            </a:r>
            <a:r>
              <a:rPr lang="es-ES" b="1" dirty="0">
                <a:solidFill>
                  <a:schemeClr val="accent2"/>
                </a:solidFill>
                <a:latin typeface="Helvetica"/>
              </a:rPr>
              <a:t>almacenadas</a:t>
            </a:r>
            <a:r>
              <a:rPr lang="es-ES" dirty="0">
                <a:latin typeface="Helvetica"/>
              </a:rPr>
              <a:t> en espacios reservados de la </a:t>
            </a:r>
            <a:r>
              <a:rPr lang="es-ES" b="1" dirty="0">
                <a:solidFill>
                  <a:schemeClr val="accent2"/>
                </a:solidFill>
                <a:latin typeface="Helvetica"/>
              </a:rPr>
              <a:t>memoria</a:t>
            </a:r>
            <a:r>
              <a:rPr lang="es-ES" dirty="0">
                <a:latin typeface="Helvetica"/>
              </a:rPr>
              <a:t> cuyo </a:t>
            </a:r>
            <a:r>
              <a:rPr lang="es-ES" b="1" dirty="0">
                <a:latin typeface="Helvetica"/>
              </a:rPr>
              <a:t>contenido no puede modificarse</a:t>
            </a:r>
            <a:r>
              <a:rPr lang="es-ES" dirty="0">
                <a:latin typeface="Helvetica"/>
              </a:rPr>
              <a:t>.</a:t>
            </a:r>
            <a:endParaRPr lang="es-ES" dirty="0"/>
          </a:p>
          <a:p>
            <a:pPr>
              <a:lnSpc>
                <a:spcPct val="120000"/>
              </a:lnSpc>
            </a:pPr>
            <a:r>
              <a:rPr lang="es-ES" dirty="0"/>
              <a:t>Por eso decimos que una constante es una </a:t>
            </a:r>
            <a:r>
              <a:rPr lang="es-ES" b="1" dirty="0">
                <a:solidFill>
                  <a:schemeClr val="accent2"/>
                </a:solidFill>
              </a:rPr>
              <a:t>variable inmutable</a:t>
            </a:r>
            <a:r>
              <a:rPr lang="es-ES" dirty="0"/>
              <a:t>.</a:t>
            </a:r>
          </a:p>
          <a:p>
            <a:pPr>
              <a:lnSpc>
                <a:spcPct val="120000"/>
              </a:lnSpc>
            </a:pPr>
            <a:r>
              <a:rPr lang="en-US" dirty="0"/>
              <a:t>Por </a:t>
            </a:r>
            <a:r>
              <a:rPr lang="en-US" dirty="0" err="1"/>
              <a:t>convención</a:t>
            </a:r>
            <a:r>
              <a:rPr lang="en-US" dirty="0"/>
              <a:t>, se les </a:t>
            </a:r>
            <a:r>
              <a:rPr lang="en-US" dirty="0" err="1"/>
              <a:t>nombra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mayúsculas</a:t>
            </a:r>
            <a:r>
              <a:rPr lang="en-US" dirty="0"/>
              <a:t>.</a:t>
            </a:r>
          </a:p>
          <a:p>
            <a:pPr>
              <a:lnSpc>
                <a:spcPct val="120000"/>
              </a:lnSpc>
            </a:pPr>
            <a:r>
              <a:rPr lang="en-US" dirty="0"/>
              <a:t>Una </a:t>
            </a:r>
            <a:r>
              <a:rPr lang="en-US" dirty="0" err="1"/>
              <a:t>constante</a:t>
            </a:r>
            <a:r>
              <a:rPr lang="en-US" dirty="0"/>
              <a:t> </a:t>
            </a:r>
            <a:r>
              <a:rPr lang="en-US" dirty="0" err="1"/>
              <a:t>nombrada</a:t>
            </a:r>
            <a:r>
              <a:rPr lang="en-US" dirty="0"/>
              <a:t> se </a:t>
            </a:r>
            <a:r>
              <a:rPr lang="en-US" dirty="0" err="1"/>
              <a:t>declara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variable y se </a:t>
            </a:r>
            <a:r>
              <a:rPr lang="en-US" dirty="0" err="1"/>
              <a:t>agrega</a:t>
            </a:r>
            <a:r>
              <a:rPr lang="en-US" dirty="0"/>
              <a:t> la palabra </a:t>
            </a:r>
            <a:r>
              <a:rPr lang="en-US" b="1" dirty="0">
                <a:solidFill>
                  <a:schemeClr val="accent2"/>
                </a:solidFill>
              </a:rPr>
              <a:t>final</a:t>
            </a:r>
            <a:r>
              <a:rPr lang="en-US" dirty="0"/>
              <a:t> al </a:t>
            </a:r>
            <a:r>
              <a:rPr lang="en-US" dirty="0" err="1"/>
              <a:t>inicio</a:t>
            </a:r>
            <a:r>
              <a:rPr lang="en-US" dirty="0"/>
              <a:t> de la </a:t>
            </a:r>
            <a:r>
              <a:rPr lang="en-US" dirty="0" err="1"/>
              <a:t>declaración</a:t>
            </a:r>
            <a:r>
              <a:rPr lang="en-US" dirty="0"/>
              <a:t>.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568E410-F343-FCA1-6182-A9E14AEE10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8021" y="5353358"/>
            <a:ext cx="9316015" cy="1045266"/>
          </a:xfrm>
          <a:prstGeom prst="roundRect">
            <a:avLst>
              <a:gd name="adj" fmla="val 6522"/>
            </a:avLst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final double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VELOCIDAD_DE_LUZ =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299792458.0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retardoPropagacion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distancia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/ VELOCIDAD_DE_LUZ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CBE83B-B34D-FA85-C073-3023ECA04716}"/>
              </a:ext>
            </a:extLst>
          </p:cNvPr>
          <p:cNvGrpSpPr/>
          <p:nvPr/>
        </p:nvGrpSpPr>
        <p:grpSpPr>
          <a:xfrm>
            <a:off x="857954" y="-29687"/>
            <a:ext cx="4629752" cy="1015663"/>
            <a:chOff x="924025" y="1526961"/>
            <a:chExt cx="4629752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9A5EFD0-04FE-1985-30B4-BB05EC3079A7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B5BE044-510A-8486-E528-C9023538A42C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/>
                </a:rPr>
                <a:t>Identificadores, variables y constantes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37C3AC-7B37-DD40-B9B6-18B43CE2094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3AE969-75CD-6A65-01DD-BBF39C0D8C62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500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F9F1C-EBDE-CDDA-FFC2-30CD83655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Palabras reservadas (</a:t>
            </a:r>
            <a:r>
              <a:rPr lang="es-ES" dirty="0" err="1"/>
              <a:t>keywords</a:t>
            </a:r>
            <a:r>
              <a:rPr lang="es-ES" dirty="0"/>
              <a:t>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1E376-C09D-3E7D-2ED3-553B4A89B7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17</a:t>
            </a:fld>
            <a:endParaRPr lang="es-P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6651B4-FF91-CF06-F76C-5A74862886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685519"/>
            <a:ext cx="10515600" cy="408223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s-ES" dirty="0"/>
              <a:t>Una </a:t>
            </a:r>
            <a:r>
              <a:rPr lang="es-ES" b="1" dirty="0"/>
              <a:t>palabra reservada</a:t>
            </a:r>
            <a:r>
              <a:rPr lang="es-ES" dirty="0"/>
              <a:t> es una </a:t>
            </a:r>
            <a:r>
              <a:rPr lang="es-ES" b="1" dirty="0">
                <a:solidFill>
                  <a:schemeClr val="accent2"/>
                </a:solidFill>
              </a:rPr>
              <a:t>palabra predefinida</a:t>
            </a:r>
            <a:r>
              <a:rPr lang="es-ES" dirty="0"/>
              <a:t> que tiene un </a:t>
            </a:r>
            <a:r>
              <a:rPr lang="es-ES" b="1" dirty="0">
                <a:solidFill>
                  <a:schemeClr val="accent2"/>
                </a:solidFill>
              </a:rPr>
              <a:t>significado especial</a:t>
            </a:r>
            <a:r>
              <a:rPr lang="es-ES" dirty="0"/>
              <a:t> para el </a:t>
            </a:r>
            <a:r>
              <a:rPr lang="es-ES" b="1" dirty="0">
                <a:solidFill>
                  <a:schemeClr val="bg1">
                    <a:lumMod val="50000"/>
                  </a:schemeClr>
                </a:solidFill>
              </a:rPr>
              <a:t>compilador</a:t>
            </a:r>
            <a:r>
              <a:rPr lang="es-ES" dirty="0"/>
              <a:t>.</a:t>
            </a:r>
          </a:p>
          <a:p>
            <a:pPr>
              <a:lnSpc>
                <a:spcPct val="120000"/>
              </a:lnSpc>
            </a:pPr>
            <a:r>
              <a:rPr lang="es-ES" dirty="0"/>
              <a:t>Forman parte de la sintaxis del lenguaje de programación.</a:t>
            </a:r>
          </a:p>
          <a:p>
            <a:pPr>
              <a:lnSpc>
                <a:spcPct val="120000"/>
              </a:lnSpc>
            </a:pPr>
            <a:r>
              <a:rPr lang="es-ES" b="1" dirty="0">
                <a:solidFill>
                  <a:schemeClr val="accent2"/>
                </a:solidFill>
              </a:rPr>
              <a:t>No pueden ser utilizadas como identificadores</a:t>
            </a:r>
            <a:r>
              <a:rPr lang="es-ES" dirty="0"/>
              <a:t> en los programas.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7A6EBFB-EFE8-0AA3-A98A-5A454C3613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6610" y="4538841"/>
            <a:ext cx="6431619" cy="1851005"/>
          </a:xfrm>
          <a:prstGeom prst="roundRect">
            <a:avLst>
              <a:gd name="adj" fmla="val 4669"/>
            </a:avLst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package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pe.edu.utp.tallerprogramacion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class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HelloUTP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{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static void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main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(String[]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args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60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.println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"Hello! UTP"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53FD7DB-9E4B-E2BE-4A29-BED7F063C680}"/>
              </a:ext>
            </a:extLst>
          </p:cNvPr>
          <p:cNvGrpSpPr/>
          <p:nvPr/>
        </p:nvGrpSpPr>
        <p:grpSpPr>
          <a:xfrm>
            <a:off x="4336610" y="6413698"/>
            <a:ext cx="2680769" cy="307777"/>
            <a:chOff x="7499501" y="5459978"/>
            <a:chExt cx="2680769" cy="30777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C33BBBB-0D47-4765-7BB2-1EE775221C32}"/>
                </a:ext>
              </a:extLst>
            </p:cNvPr>
            <p:cNvSpPr txBox="1"/>
            <p:nvPr/>
          </p:nvSpPr>
          <p:spPr>
            <a:xfrm>
              <a:off x="7698500" y="5459978"/>
              <a:ext cx="24817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rgbClr val="CC7832"/>
                  </a:solidFill>
                  <a:latin typeface="Helvetica" pitchFamily="2" charset="0"/>
                </a:rPr>
                <a:t>Palabra reservada (</a:t>
              </a:r>
              <a:r>
                <a:rPr lang="es-ES" dirty="0" err="1">
                  <a:solidFill>
                    <a:srgbClr val="CC7832"/>
                  </a:solidFill>
                  <a:latin typeface="Helvetica" pitchFamily="2" charset="0"/>
                </a:rPr>
                <a:t>keyword</a:t>
              </a:r>
              <a:r>
                <a:rPr lang="es-ES" dirty="0">
                  <a:solidFill>
                    <a:srgbClr val="CC7832"/>
                  </a:solidFill>
                  <a:latin typeface="Helvetica" pitchFamily="2" charset="0"/>
                </a:rPr>
                <a:t>)</a:t>
              </a:r>
              <a:endParaRPr lang="en-US" dirty="0">
                <a:solidFill>
                  <a:srgbClr val="CC7832"/>
                </a:solidFill>
                <a:latin typeface="Helvetica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287268-ED5E-B4B7-2C79-D0DCBF7363BE}"/>
                </a:ext>
              </a:extLst>
            </p:cNvPr>
            <p:cNvSpPr/>
            <p:nvPr/>
          </p:nvSpPr>
          <p:spPr>
            <a:xfrm>
              <a:off x="7499501" y="5510225"/>
              <a:ext cx="205154" cy="205154"/>
            </a:xfrm>
            <a:prstGeom prst="rect">
              <a:avLst/>
            </a:prstGeom>
            <a:solidFill>
              <a:srgbClr val="CC7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64640D-9B2A-569F-79C9-4F1B2F4F97B7}"/>
              </a:ext>
            </a:extLst>
          </p:cNvPr>
          <p:cNvGrpSpPr/>
          <p:nvPr/>
        </p:nvGrpSpPr>
        <p:grpSpPr>
          <a:xfrm>
            <a:off x="857954" y="-29687"/>
            <a:ext cx="4629752" cy="1015663"/>
            <a:chOff x="924025" y="1526961"/>
            <a:chExt cx="4629752" cy="101566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B7F8AE-1614-04A9-EAD2-A633EA462711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76AB53D-0B28-8583-B8CF-5FC43122040D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/>
                </a:rPr>
                <a:t>Identificadores, variables y constantes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5364FC-E292-BF3D-3AB6-097BB57691C0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86C6122-3F4A-C92D-0421-CF33F72BDC30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599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5279E-CB3C-514C-77A6-979B69937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Palabras reservadas (</a:t>
            </a:r>
            <a:r>
              <a:rPr lang="es-ES" dirty="0" err="1"/>
              <a:t>keywords</a:t>
            </a:r>
            <a:r>
              <a:rPr lang="es-ES" dirty="0"/>
              <a:t>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BC5360-2E37-5115-B17F-BF8B39FA4C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18</a:t>
            </a:fld>
            <a:endParaRPr lang="es-PE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C8CA6DD-D4E9-87AD-DA08-A9F1176C23F7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444098462"/>
              </p:ext>
            </p:extLst>
          </p:nvPr>
        </p:nvGraphicFramePr>
        <p:xfrm>
          <a:off x="829147" y="1946496"/>
          <a:ext cx="10515600" cy="4074060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19042545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65802345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74265422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99655386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482258072"/>
                    </a:ext>
                  </a:extLst>
                </a:gridCol>
              </a:tblGrid>
              <a:tr h="40740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abstract</a:t>
                      </a:r>
                      <a:endParaRPr lang="en-US" sz="1800" b="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Inconsolata" panose="00000509000000000000" pitchFamily="49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continue</a:t>
                      </a:r>
                      <a:endParaRPr lang="en-US" sz="1800" b="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Inconsolata" panose="00000509000000000000" pitchFamily="49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for</a:t>
                      </a:r>
                      <a:endParaRPr lang="en-US" sz="1800" b="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Inconsolata" panose="00000509000000000000" pitchFamily="49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new</a:t>
                      </a:r>
                      <a:endParaRPr lang="en-US" sz="1800" b="0">
                        <a:solidFill>
                          <a:schemeClr val="accent5">
                            <a:lumMod val="75000"/>
                          </a:schemeClr>
                        </a:solidFill>
                        <a:latin typeface="Inconsolata" panose="00000509000000000000" pitchFamily="49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switch</a:t>
                      </a:r>
                      <a:endParaRPr lang="en-US" sz="1800" b="0">
                        <a:solidFill>
                          <a:schemeClr val="accent5">
                            <a:lumMod val="75000"/>
                          </a:schemeClr>
                        </a:solidFill>
                        <a:latin typeface="Inconsolata" panose="000005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52374641"/>
                  </a:ext>
                </a:extLst>
              </a:tr>
              <a:tr h="40740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assert</a:t>
                      </a:r>
                      <a:endParaRPr lang="en-US" sz="1800" b="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Inconsolata" panose="00000509000000000000" pitchFamily="49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default</a:t>
                      </a:r>
                      <a:endParaRPr lang="en-US" sz="1800" b="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Inconsolata" panose="00000509000000000000" pitchFamily="49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goto</a:t>
                      </a:r>
                      <a:endParaRPr lang="en-US" sz="1800" b="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Inconsolata" panose="00000509000000000000" pitchFamily="49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package</a:t>
                      </a:r>
                      <a:endParaRPr lang="en-US" sz="1800" b="0">
                        <a:solidFill>
                          <a:schemeClr val="accent5">
                            <a:lumMod val="75000"/>
                          </a:schemeClr>
                        </a:solidFill>
                        <a:latin typeface="Inconsolata" panose="00000509000000000000" pitchFamily="49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synchronized</a:t>
                      </a:r>
                      <a:endParaRPr lang="en-US" sz="1800" b="0">
                        <a:solidFill>
                          <a:schemeClr val="accent5">
                            <a:lumMod val="75000"/>
                          </a:schemeClr>
                        </a:solidFill>
                        <a:latin typeface="Inconsolata" panose="000005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52326796"/>
                  </a:ext>
                </a:extLst>
              </a:tr>
              <a:tr h="407406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boolean</a:t>
                      </a:r>
                      <a:endParaRPr lang="en-US" sz="1800" b="0">
                        <a:solidFill>
                          <a:schemeClr val="accent5">
                            <a:lumMod val="75000"/>
                          </a:schemeClr>
                        </a:solidFill>
                        <a:latin typeface="Inconsolata" panose="00000509000000000000" pitchFamily="49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do</a:t>
                      </a:r>
                      <a:endParaRPr lang="en-US" sz="1800" b="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Inconsolata" panose="00000509000000000000" pitchFamily="49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if</a:t>
                      </a:r>
                      <a:endParaRPr lang="en-US" sz="1800" b="0">
                        <a:solidFill>
                          <a:schemeClr val="accent5">
                            <a:lumMod val="75000"/>
                          </a:schemeClr>
                        </a:solidFill>
                        <a:latin typeface="Inconsolata" panose="00000509000000000000" pitchFamily="49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private</a:t>
                      </a:r>
                      <a:endParaRPr lang="en-US" sz="1800" b="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Inconsolata" panose="00000509000000000000" pitchFamily="49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this</a:t>
                      </a:r>
                      <a:endParaRPr lang="en-US" sz="1800" b="0">
                        <a:solidFill>
                          <a:schemeClr val="accent5">
                            <a:lumMod val="75000"/>
                          </a:schemeClr>
                        </a:solidFill>
                        <a:latin typeface="Inconsolata" panose="000005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02839135"/>
                  </a:ext>
                </a:extLst>
              </a:tr>
              <a:tr h="407406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break</a:t>
                      </a:r>
                      <a:endParaRPr lang="en-US" sz="1800" b="0">
                        <a:solidFill>
                          <a:schemeClr val="accent5">
                            <a:lumMod val="75000"/>
                          </a:schemeClr>
                        </a:solidFill>
                        <a:latin typeface="Inconsolata" panose="00000509000000000000" pitchFamily="49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double</a:t>
                      </a:r>
                      <a:endParaRPr lang="en-US" sz="1800" b="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Inconsolata" panose="00000509000000000000" pitchFamily="49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implements</a:t>
                      </a:r>
                      <a:endParaRPr lang="en-US" sz="1800" b="0">
                        <a:solidFill>
                          <a:schemeClr val="accent5">
                            <a:lumMod val="75000"/>
                          </a:schemeClr>
                        </a:solidFill>
                        <a:latin typeface="Inconsolata" panose="00000509000000000000" pitchFamily="49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protected</a:t>
                      </a:r>
                      <a:endParaRPr lang="en-US" sz="1800" b="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Inconsolata" panose="00000509000000000000" pitchFamily="49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throw</a:t>
                      </a:r>
                      <a:endParaRPr lang="en-US" sz="1800" b="0">
                        <a:solidFill>
                          <a:schemeClr val="accent5">
                            <a:lumMod val="75000"/>
                          </a:schemeClr>
                        </a:solidFill>
                        <a:latin typeface="Inconsolata" panose="000005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76089644"/>
                  </a:ext>
                </a:extLst>
              </a:tr>
              <a:tr h="407406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byte</a:t>
                      </a:r>
                      <a:endParaRPr lang="en-US" sz="1800" b="0">
                        <a:solidFill>
                          <a:schemeClr val="accent5">
                            <a:lumMod val="75000"/>
                          </a:schemeClr>
                        </a:solidFill>
                        <a:latin typeface="Inconsolata" panose="00000509000000000000" pitchFamily="49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else</a:t>
                      </a:r>
                      <a:endParaRPr lang="en-US" sz="1800" b="0">
                        <a:solidFill>
                          <a:schemeClr val="accent5">
                            <a:lumMod val="75000"/>
                          </a:schemeClr>
                        </a:solidFill>
                        <a:latin typeface="Inconsolata" panose="00000509000000000000" pitchFamily="49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import</a:t>
                      </a:r>
                      <a:endParaRPr lang="en-US" sz="1800" b="0">
                        <a:solidFill>
                          <a:schemeClr val="accent5">
                            <a:lumMod val="75000"/>
                          </a:schemeClr>
                        </a:solidFill>
                        <a:latin typeface="Inconsolata" panose="00000509000000000000" pitchFamily="49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public</a:t>
                      </a:r>
                      <a:endParaRPr lang="en-US" sz="1800" b="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Inconsolata" panose="00000509000000000000" pitchFamily="49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throws</a:t>
                      </a:r>
                      <a:endParaRPr lang="en-US" sz="1800" b="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Inconsolata" panose="000005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921903"/>
                  </a:ext>
                </a:extLst>
              </a:tr>
              <a:tr h="407406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case</a:t>
                      </a:r>
                      <a:endParaRPr lang="en-US" sz="1800" b="0">
                        <a:solidFill>
                          <a:schemeClr val="accent5">
                            <a:lumMod val="75000"/>
                          </a:schemeClr>
                        </a:solidFill>
                        <a:latin typeface="Inconsolata" panose="00000509000000000000" pitchFamily="49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enum</a:t>
                      </a:r>
                      <a:endParaRPr lang="en-US" sz="1800" b="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Inconsolata" panose="00000509000000000000" pitchFamily="49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instanceof</a:t>
                      </a:r>
                      <a:endParaRPr lang="en-US" sz="1800" b="0">
                        <a:solidFill>
                          <a:schemeClr val="accent5">
                            <a:lumMod val="75000"/>
                          </a:schemeClr>
                        </a:solidFill>
                        <a:latin typeface="Inconsolata" panose="00000509000000000000" pitchFamily="49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return</a:t>
                      </a:r>
                      <a:endParaRPr lang="en-US" sz="1800" b="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Inconsolata" panose="00000509000000000000" pitchFamily="49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transient</a:t>
                      </a:r>
                      <a:endParaRPr lang="en-US" sz="1800" b="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Inconsolata" panose="000005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43770967"/>
                  </a:ext>
                </a:extLst>
              </a:tr>
              <a:tr h="407406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catch</a:t>
                      </a:r>
                      <a:endParaRPr lang="en-US" sz="1800" b="0">
                        <a:solidFill>
                          <a:schemeClr val="accent5">
                            <a:lumMod val="75000"/>
                          </a:schemeClr>
                        </a:solidFill>
                        <a:latin typeface="Inconsolata" panose="00000509000000000000" pitchFamily="49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extends</a:t>
                      </a:r>
                      <a:endParaRPr lang="en-US" sz="1800" b="0">
                        <a:solidFill>
                          <a:schemeClr val="accent5">
                            <a:lumMod val="75000"/>
                          </a:schemeClr>
                        </a:solidFill>
                        <a:latin typeface="Inconsolata" panose="00000509000000000000" pitchFamily="49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int</a:t>
                      </a:r>
                      <a:endParaRPr lang="en-US" sz="1800" b="0">
                        <a:solidFill>
                          <a:schemeClr val="accent5">
                            <a:lumMod val="75000"/>
                          </a:schemeClr>
                        </a:solidFill>
                        <a:latin typeface="Inconsolata" panose="00000509000000000000" pitchFamily="49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short</a:t>
                      </a:r>
                      <a:endParaRPr lang="en-US" sz="1800" b="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Inconsolata" panose="00000509000000000000" pitchFamily="49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try</a:t>
                      </a:r>
                      <a:endParaRPr lang="en-US" sz="1800" b="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Inconsolata" panose="000005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0756694"/>
                  </a:ext>
                </a:extLst>
              </a:tr>
              <a:tr h="407406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char</a:t>
                      </a:r>
                      <a:endParaRPr lang="en-US" sz="1800" b="0">
                        <a:solidFill>
                          <a:schemeClr val="accent5">
                            <a:lumMod val="75000"/>
                          </a:schemeClr>
                        </a:solidFill>
                        <a:latin typeface="Inconsolata" panose="00000509000000000000" pitchFamily="49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final</a:t>
                      </a:r>
                      <a:endParaRPr lang="en-US" sz="1800" b="0">
                        <a:solidFill>
                          <a:schemeClr val="accent5">
                            <a:lumMod val="75000"/>
                          </a:schemeClr>
                        </a:solidFill>
                        <a:latin typeface="Inconsolata" panose="00000509000000000000" pitchFamily="49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interface</a:t>
                      </a:r>
                      <a:endParaRPr lang="en-US" sz="1800" b="0">
                        <a:solidFill>
                          <a:schemeClr val="accent5">
                            <a:lumMod val="75000"/>
                          </a:schemeClr>
                        </a:solidFill>
                        <a:latin typeface="Inconsolata" panose="00000509000000000000" pitchFamily="49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static</a:t>
                      </a:r>
                      <a:endParaRPr lang="en-US" sz="1800" b="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Inconsolata" panose="00000509000000000000" pitchFamily="49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void</a:t>
                      </a:r>
                      <a:endParaRPr lang="en-US" sz="1800" b="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Inconsolata" panose="000005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1995863"/>
                  </a:ext>
                </a:extLst>
              </a:tr>
              <a:tr h="407406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class</a:t>
                      </a:r>
                      <a:endParaRPr lang="en-US" sz="1800" b="0">
                        <a:solidFill>
                          <a:schemeClr val="accent5">
                            <a:lumMod val="75000"/>
                          </a:schemeClr>
                        </a:solidFill>
                        <a:latin typeface="Inconsolata" panose="00000509000000000000" pitchFamily="49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finally</a:t>
                      </a:r>
                      <a:endParaRPr lang="en-US" sz="1800" b="0">
                        <a:solidFill>
                          <a:schemeClr val="accent5">
                            <a:lumMod val="75000"/>
                          </a:schemeClr>
                        </a:solidFill>
                        <a:latin typeface="Inconsolata" panose="00000509000000000000" pitchFamily="49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long</a:t>
                      </a:r>
                      <a:endParaRPr lang="en-US" sz="1800" b="0">
                        <a:solidFill>
                          <a:schemeClr val="accent5">
                            <a:lumMod val="75000"/>
                          </a:schemeClr>
                        </a:solidFill>
                        <a:latin typeface="Inconsolata" panose="00000509000000000000" pitchFamily="49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strictfp</a:t>
                      </a:r>
                      <a:endParaRPr lang="en-US" sz="1800" b="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Inconsolata" panose="00000509000000000000" pitchFamily="49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volatile</a:t>
                      </a:r>
                      <a:endParaRPr lang="en-US" sz="1800" b="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Inconsolata" panose="000005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4649008"/>
                  </a:ext>
                </a:extLst>
              </a:tr>
              <a:tr h="40740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const</a:t>
                      </a:r>
                      <a:endParaRPr lang="en-US" sz="1800" b="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Inconsolata" panose="00000509000000000000" pitchFamily="49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float</a:t>
                      </a:r>
                      <a:endParaRPr lang="en-US" sz="1800" b="0">
                        <a:solidFill>
                          <a:schemeClr val="accent5">
                            <a:lumMod val="75000"/>
                          </a:schemeClr>
                        </a:solidFill>
                        <a:latin typeface="Inconsolata" panose="00000509000000000000" pitchFamily="49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native</a:t>
                      </a:r>
                      <a:endParaRPr lang="en-US" sz="1800" b="0">
                        <a:solidFill>
                          <a:schemeClr val="accent5">
                            <a:lumMod val="75000"/>
                          </a:schemeClr>
                        </a:solidFill>
                        <a:latin typeface="Inconsolata" panose="00000509000000000000" pitchFamily="49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super</a:t>
                      </a:r>
                      <a:endParaRPr lang="en-US" sz="1800" b="0">
                        <a:solidFill>
                          <a:schemeClr val="accent5">
                            <a:lumMod val="75000"/>
                          </a:schemeClr>
                        </a:solidFill>
                        <a:latin typeface="Inconsolata" panose="00000509000000000000" pitchFamily="49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while</a:t>
                      </a:r>
                      <a:endParaRPr lang="en-US" sz="1800" b="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Inconsolata" panose="000005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511797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926FEAF-4AA2-709C-6C41-5BDF8AED418B}"/>
              </a:ext>
            </a:extLst>
          </p:cNvPr>
          <p:cNvSpPr txBox="1"/>
          <p:nvPr/>
        </p:nvSpPr>
        <p:spPr>
          <a:xfrm>
            <a:off x="838199" y="6228792"/>
            <a:ext cx="7988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 err="1">
                <a:solidFill>
                  <a:srgbClr val="00B0F0"/>
                </a:solidFill>
              </a:rPr>
              <a:t>const</a:t>
            </a:r>
            <a:r>
              <a:rPr lang="es-ES" i="1" dirty="0">
                <a:solidFill>
                  <a:srgbClr val="00B0F0"/>
                </a:solidFill>
              </a:rPr>
              <a:t> y </a:t>
            </a:r>
            <a:r>
              <a:rPr lang="es-ES" b="1" i="1" dirty="0" err="1">
                <a:solidFill>
                  <a:srgbClr val="00B0F0"/>
                </a:solidFill>
              </a:rPr>
              <a:t>goto</a:t>
            </a:r>
            <a:r>
              <a:rPr lang="es-ES" i="1" dirty="0">
                <a:solidFill>
                  <a:srgbClr val="00B0F0"/>
                </a:solidFill>
              </a:rPr>
              <a:t> son palabras reservadas, pero no están en uso.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AF0C1F-1B54-DFFD-AE74-8B82ACA4DD4A}"/>
              </a:ext>
            </a:extLst>
          </p:cNvPr>
          <p:cNvGrpSpPr/>
          <p:nvPr/>
        </p:nvGrpSpPr>
        <p:grpSpPr>
          <a:xfrm>
            <a:off x="857954" y="-29687"/>
            <a:ext cx="4629752" cy="1015663"/>
            <a:chOff x="924025" y="1526961"/>
            <a:chExt cx="4629752" cy="101566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DE673C-F6FE-3A97-80C8-75867E7323B4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8B1ED5-C786-22E6-6B32-A0931A6CD3E2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/>
                </a:rPr>
                <a:t>Identificadores, variables y constantes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EAE14B-5E4B-99C1-F574-8BB91981659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35082C6-F63C-9E95-175C-8619CFEA2D11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146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6B983-D187-5021-011D-340D9A6463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19</a:t>
            </a:fld>
            <a:endParaRPr lang="es-PE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98A8C9-355C-B375-F419-53EB7FBA52CF}"/>
              </a:ext>
            </a:extLst>
          </p:cNvPr>
          <p:cNvGrpSpPr/>
          <p:nvPr/>
        </p:nvGrpSpPr>
        <p:grpSpPr>
          <a:xfrm>
            <a:off x="1955128" y="2672054"/>
            <a:ext cx="4629752" cy="1015663"/>
            <a:chOff x="924025" y="1526961"/>
            <a:chExt cx="4629752" cy="101566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68C5937-AEC8-D4AC-1863-47EC6A0DD5D7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9DA0B8-3305-EA9B-D50C-133423FA16B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Salida por pantalla: </a:t>
              </a: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System.out.println</a:t>
              </a:r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()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19D950-4EA4-CB17-5AF9-0E716D1D0C9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DB44CEB-5449-91C4-4D8C-947E50150B6A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5B4B5B-713C-2D58-C773-D4CFF9997391}"/>
              </a:ext>
            </a:extLst>
          </p:cNvPr>
          <p:cNvGrpSpPr/>
          <p:nvPr/>
        </p:nvGrpSpPr>
        <p:grpSpPr>
          <a:xfrm>
            <a:off x="1955128" y="3561599"/>
            <a:ext cx="4629752" cy="1015663"/>
            <a:chOff x="924025" y="1526961"/>
            <a:chExt cx="4629752" cy="101566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5F2FB8B-07D6-48FB-E370-38EA16365289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BA7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8AFDEB-1E73-3FEA-2DFF-DBAF08C0A2B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/>
                </a:rPr>
                <a:t>Entrada mediante teclado: la clase Scanner</a:t>
              </a:r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02F77E9-2E11-217F-40EC-8E3C7703B3BB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4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69D5F82-C60A-5B84-5E19-A1B153065B8D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E7D35A-999B-BEC3-A1FE-83D4A699084C}"/>
              </a:ext>
            </a:extLst>
          </p:cNvPr>
          <p:cNvGrpSpPr/>
          <p:nvPr/>
        </p:nvGrpSpPr>
        <p:grpSpPr>
          <a:xfrm>
            <a:off x="1955128" y="4451144"/>
            <a:ext cx="4629752" cy="1015663"/>
            <a:chOff x="924025" y="1526961"/>
            <a:chExt cx="4629752" cy="1015663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DE43D48-A8F8-0DF2-1001-D5FDD5FF2C6B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8F2A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2BEA270-D0DD-E83C-8505-88C9D29A50BF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/>
                </a:rPr>
                <a:t>Práctica</a:t>
              </a:r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50D84CE-F32A-1F88-1274-CAA8D6234924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5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1D92532-6B25-E809-E479-70119D6AA69E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32F08B-E599-8764-EE5E-B3C48CE274CF}"/>
              </a:ext>
            </a:extLst>
          </p:cNvPr>
          <p:cNvSpPr txBox="1"/>
          <p:nvPr/>
        </p:nvSpPr>
        <p:spPr>
          <a:xfrm rot="16200000">
            <a:off x="-1552306" y="2760043"/>
            <a:ext cx="55996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b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contenido</a:t>
            </a:r>
            <a:endParaRPr lang="en-US" sz="8800" b="1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8EC2C4-D534-A87E-5305-9BD92B9838D9}"/>
              </a:ext>
            </a:extLst>
          </p:cNvPr>
          <p:cNvGrpSpPr/>
          <p:nvPr/>
        </p:nvGrpSpPr>
        <p:grpSpPr>
          <a:xfrm>
            <a:off x="1955128" y="892964"/>
            <a:ext cx="4629752" cy="1015663"/>
            <a:chOff x="924025" y="1526961"/>
            <a:chExt cx="4629752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E41E11-2903-D4AD-BABB-046EDBE4AABD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B12F7A-F286-0B30-D30E-E9A916CC839B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/>
                </a:rPr>
                <a:t>Identificadores, variables y constantes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EEA1CE-79B2-915B-2C77-2F1212A1BF6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0C6426-CF18-244B-D9EC-4576E393467C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7A02629-4A6E-5209-A780-E0E1B507D404}"/>
              </a:ext>
            </a:extLst>
          </p:cNvPr>
          <p:cNvSpPr/>
          <p:nvPr/>
        </p:nvSpPr>
        <p:spPr>
          <a:xfrm>
            <a:off x="1801640" y="683513"/>
            <a:ext cx="9678154" cy="55996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62550A-9487-0FB4-AEF5-18BF59D1D1BB}"/>
              </a:ext>
            </a:extLst>
          </p:cNvPr>
          <p:cNvGrpSpPr/>
          <p:nvPr/>
        </p:nvGrpSpPr>
        <p:grpSpPr>
          <a:xfrm>
            <a:off x="1955128" y="1782509"/>
            <a:ext cx="4629752" cy="1015663"/>
            <a:chOff x="924025" y="1526961"/>
            <a:chExt cx="4629752" cy="1015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EE3C4A-25E0-0661-5719-DFD8A408196E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03E694-3539-B74F-A7F9-A90BF4FC7172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/>
                  <a:cs typeface="Helvetica"/>
                </a:rPr>
                <a:t>Asignación e inicialización de variables</a:t>
              </a:r>
              <a:endParaRPr lang="es-ES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BD6589-A9C6-D2FD-D50D-C5AAC8113E8A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E0265B7-9BAF-D770-6E56-5AE1A9C41973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074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lowchart: Delay 23">
            <a:extLst>
              <a:ext uri="{FF2B5EF4-FFF2-40B4-BE49-F238E27FC236}">
                <a16:creationId xmlns:a16="http://schemas.microsoft.com/office/drawing/2014/main" id="{20A1C7E6-FF6D-F3A4-61D9-3E00E5EF46A7}"/>
              </a:ext>
            </a:extLst>
          </p:cNvPr>
          <p:cNvSpPr/>
          <p:nvPr/>
        </p:nvSpPr>
        <p:spPr>
          <a:xfrm rot="16200000">
            <a:off x="4088230" y="2477839"/>
            <a:ext cx="4339856" cy="4432044"/>
          </a:xfrm>
          <a:prstGeom prst="flowChartDelay">
            <a:avLst/>
          </a:prstGeom>
          <a:solidFill>
            <a:srgbClr val="8E9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5BF79-0658-35D8-EE42-F107C0C5A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92" r="25945"/>
          <a:stretch/>
        </p:blipFill>
        <p:spPr>
          <a:xfrm>
            <a:off x="4471737" y="3444513"/>
            <a:ext cx="3574434" cy="34265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9C4FC0-94CB-C0F6-8A83-2E9D719AA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Dudas de la clase anterior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8ACFEC-C1D6-EF0F-1C00-676A5733C9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>
                <a:solidFill>
                  <a:schemeClr val="bg1">
                    <a:lumMod val="75000"/>
                  </a:schemeClr>
                </a:solidFill>
              </a:rPr>
              <a:t>2</a:t>
            </a:fld>
            <a:endParaRPr lang="es-PE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BF12B6F-531E-0473-1994-213A98A3A878}"/>
              </a:ext>
            </a:extLst>
          </p:cNvPr>
          <p:cNvSpPr/>
          <p:nvPr/>
        </p:nvSpPr>
        <p:spPr>
          <a:xfrm>
            <a:off x="4309442" y="2513473"/>
            <a:ext cx="2845473" cy="1912553"/>
          </a:xfrm>
          <a:custGeom>
            <a:avLst/>
            <a:gdLst>
              <a:gd name="connsiteX0" fmla="*/ 1515180 w 2845473"/>
              <a:gd name="connsiteY0" fmla="*/ 0 h 2090288"/>
              <a:gd name="connsiteX1" fmla="*/ 1837911 w 2845473"/>
              <a:gd name="connsiteY1" fmla="*/ 213920 h 2090288"/>
              <a:gd name="connsiteX2" fmla="*/ 1844406 w 2845473"/>
              <a:gd name="connsiteY2" fmla="*/ 234844 h 2090288"/>
              <a:gd name="connsiteX3" fmla="*/ 1869160 w 2845473"/>
              <a:gd name="connsiteY3" fmla="*/ 227160 h 2090288"/>
              <a:gd name="connsiteX4" fmla="*/ 1939749 w 2845473"/>
              <a:gd name="connsiteY4" fmla="*/ 220044 h 2090288"/>
              <a:gd name="connsiteX5" fmla="*/ 2290005 w 2845473"/>
              <a:gd name="connsiteY5" fmla="*/ 570300 h 2090288"/>
              <a:gd name="connsiteX6" fmla="*/ 2282889 w 2845473"/>
              <a:gd name="connsiteY6" fmla="*/ 640889 h 2090288"/>
              <a:gd name="connsiteX7" fmla="*/ 2282356 w 2845473"/>
              <a:gd name="connsiteY7" fmla="*/ 642607 h 2090288"/>
              <a:gd name="connsiteX8" fmla="*/ 2355454 w 2845473"/>
              <a:gd name="connsiteY8" fmla="*/ 635238 h 2090288"/>
              <a:gd name="connsiteX9" fmla="*/ 2845473 w 2845473"/>
              <a:gd name="connsiteY9" fmla="*/ 1125257 h 2090288"/>
              <a:gd name="connsiteX10" fmla="*/ 2454210 w 2845473"/>
              <a:gd name="connsiteY10" fmla="*/ 1605321 h 2090288"/>
              <a:gd name="connsiteX11" fmla="*/ 2410244 w 2845473"/>
              <a:gd name="connsiteY11" fmla="*/ 1609753 h 2090288"/>
              <a:gd name="connsiteX12" fmla="*/ 2400359 w 2845473"/>
              <a:gd name="connsiteY12" fmla="*/ 1641598 h 2090288"/>
              <a:gd name="connsiteX13" fmla="*/ 1948848 w 2845473"/>
              <a:gd name="connsiteY13" fmla="*/ 1940879 h 2090288"/>
              <a:gd name="connsiteX14" fmla="*/ 1674874 w 2845473"/>
              <a:gd name="connsiteY14" fmla="*/ 1857192 h 2090288"/>
              <a:gd name="connsiteX15" fmla="*/ 1648751 w 2845473"/>
              <a:gd name="connsiteY15" fmla="*/ 1835638 h 2090288"/>
              <a:gd name="connsiteX16" fmla="*/ 1627797 w 2845473"/>
              <a:gd name="connsiteY16" fmla="*/ 1874244 h 2090288"/>
              <a:gd name="connsiteX17" fmla="*/ 1221465 w 2845473"/>
              <a:gd name="connsiteY17" fmla="*/ 2090288 h 2090288"/>
              <a:gd name="connsiteX18" fmla="*/ 815134 w 2845473"/>
              <a:gd name="connsiteY18" fmla="*/ 1874244 h 2090288"/>
              <a:gd name="connsiteX19" fmla="*/ 792359 w 2845473"/>
              <a:gd name="connsiteY19" fmla="*/ 1832284 h 2090288"/>
              <a:gd name="connsiteX20" fmla="*/ 787633 w 2845473"/>
              <a:gd name="connsiteY20" fmla="*/ 1833373 h 2090288"/>
              <a:gd name="connsiteX21" fmla="*/ 683537 w 2845473"/>
              <a:gd name="connsiteY21" fmla="*/ 1841249 h 2090288"/>
              <a:gd name="connsiteX22" fmla="*/ 0 w 2845473"/>
              <a:gd name="connsiteY22" fmla="*/ 1157712 h 2090288"/>
              <a:gd name="connsiteX23" fmla="*/ 417474 w 2845473"/>
              <a:gd name="connsiteY23" fmla="*/ 527891 h 2090288"/>
              <a:gd name="connsiteX24" fmla="*/ 480999 w 2845473"/>
              <a:gd name="connsiteY24" fmla="*/ 508171 h 2090288"/>
              <a:gd name="connsiteX25" fmla="*/ 508956 w 2845473"/>
              <a:gd name="connsiteY25" fmla="*/ 418108 h 2090288"/>
              <a:gd name="connsiteX26" fmla="*/ 960467 w 2845473"/>
              <a:gd name="connsiteY26" fmla="*/ 118827 h 2090288"/>
              <a:gd name="connsiteX27" fmla="*/ 1204377 w 2845473"/>
              <a:gd name="connsiteY27" fmla="*/ 183749 h 2090288"/>
              <a:gd name="connsiteX28" fmla="*/ 1207610 w 2845473"/>
              <a:gd name="connsiteY28" fmla="*/ 185989 h 2090288"/>
              <a:gd name="connsiteX29" fmla="*/ 1224742 w 2845473"/>
              <a:gd name="connsiteY29" fmla="*/ 154424 h 2090288"/>
              <a:gd name="connsiteX30" fmla="*/ 1515180 w 2845473"/>
              <a:gd name="connsiteY30" fmla="*/ 0 h 2090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845473" h="2090288">
                <a:moveTo>
                  <a:pt x="1515180" y="0"/>
                </a:moveTo>
                <a:cubicBezTo>
                  <a:pt x="1660261" y="0"/>
                  <a:pt x="1784739" y="88208"/>
                  <a:pt x="1837911" y="213920"/>
                </a:cubicBezTo>
                <a:lnTo>
                  <a:pt x="1844406" y="234844"/>
                </a:lnTo>
                <a:lnTo>
                  <a:pt x="1869160" y="227160"/>
                </a:lnTo>
                <a:cubicBezTo>
                  <a:pt x="1891961" y="222494"/>
                  <a:pt x="1915569" y="220044"/>
                  <a:pt x="1939749" y="220044"/>
                </a:cubicBezTo>
                <a:cubicBezTo>
                  <a:pt x="2133190" y="220044"/>
                  <a:pt x="2290005" y="376859"/>
                  <a:pt x="2290005" y="570300"/>
                </a:cubicBezTo>
                <a:cubicBezTo>
                  <a:pt x="2290005" y="594480"/>
                  <a:pt x="2287555" y="618088"/>
                  <a:pt x="2282889" y="640889"/>
                </a:cubicBezTo>
                <a:lnTo>
                  <a:pt x="2282356" y="642607"/>
                </a:lnTo>
                <a:lnTo>
                  <a:pt x="2355454" y="635238"/>
                </a:lnTo>
                <a:cubicBezTo>
                  <a:pt x="2626084" y="635238"/>
                  <a:pt x="2845473" y="854627"/>
                  <a:pt x="2845473" y="1125257"/>
                </a:cubicBezTo>
                <a:cubicBezTo>
                  <a:pt x="2845473" y="1362059"/>
                  <a:pt x="2677503" y="1559628"/>
                  <a:pt x="2454210" y="1605321"/>
                </a:cubicBezTo>
                <a:lnTo>
                  <a:pt x="2410244" y="1609753"/>
                </a:lnTo>
                <a:lnTo>
                  <a:pt x="2400359" y="1641598"/>
                </a:lnTo>
                <a:cubicBezTo>
                  <a:pt x="2325970" y="1817473"/>
                  <a:pt x="2151821" y="1940879"/>
                  <a:pt x="1948848" y="1940879"/>
                </a:cubicBezTo>
                <a:cubicBezTo>
                  <a:pt x="1847362" y="1940879"/>
                  <a:pt x="1753081" y="1910028"/>
                  <a:pt x="1674874" y="1857192"/>
                </a:cubicBezTo>
                <a:lnTo>
                  <a:pt x="1648751" y="1835638"/>
                </a:lnTo>
                <a:lnTo>
                  <a:pt x="1627797" y="1874244"/>
                </a:lnTo>
                <a:cubicBezTo>
                  <a:pt x="1539737" y="2004589"/>
                  <a:pt x="1390609" y="2090288"/>
                  <a:pt x="1221465" y="2090288"/>
                </a:cubicBezTo>
                <a:cubicBezTo>
                  <a:pt x="1052321" y="2090288"/>
                  <a:pt x="903193" y="2004589"/>
                  <a:pt x="815134" y="1874244"/>
                </a:cubicBezTo>
                <a:lnTo>
                  <a:pt x="792359" y="1832284"/>
                </a:lnTo>
                <a:lnTo>
                  <a:pt x="787633" y="1833373"/>
                </a:lnTo>
                <a:cubicBezTo>
                  <a:pt x="753691" y="1838560"/>
                  <a:pt x="718928" y="1841249"/>
                  <a:pt x="683537" y="1841249"/>
                </a:cubicBezTo>
                <a:cubicBezTo>
                  <a:pt x="306030" y="1841249"/>
                  <a:pt x="0" y="1535219"/>
                  <a:pt x="0" y="1157712"/>
                </a:cubicBezTo>
                <a:cubicBezTo>
                  <a:pt x="0" y="874582"/>
                  <a:pt x="172142" y="631657"/>
                  <a:pt x="417474" y="527891"/>
                </a:cubicBezTo>
                <a:lnTo>
                  <a:pt x="480999" y="508171"/>
                </a:lnTo>
                <a:lnTo>
                  <a:pt x="508956" y="418108"/>
                </a:lnTo>
                <a:cubicBezTo>
                  <a:pt x="583345" y="242233"/>
                  <a:pt x="757494" y="118827"/>
                  <a:pt x="960467" y="118827"/>
                </a:cubicBezTo>
                <a:cubicBezTo>
                  <a:pt x="1049267" y="118827"/>
                  <a:pt x="1132551" y="142448"/>
                  <a:pt x="1204377" y="183749"/>
                </a:cubicBezTo>
                <a:lnTo>
                  <a:pt x="1207610" y="185989"/>
                </a:lnTo>
                <a:lnTo>
                  <a:pt x="1224742" y="154424"/>
                </a:lnTo>
                <a:cubicBezTo>
                  <a:pt x="1287686" y="61256"/>
                  <a:pt x="1394279" y="0"/>
                  <a:pt x="151518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</a:rPr>
              <a:t>Lenguaje Java / Características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0DA05F-E44F-2853-F85F-DCDD66250F00}"/>
              </a:ext>
            </a:extLst>
          </p:cNvPr>
          <p:cNvSpPr txBox="1"/>
          <p:nvPr/>
        </p:nvSpPr>
        <p:spPr>
          <a:xfrm>
            <a:off x="63371" y="6401615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 de:</a:t>
            </a:r>
            <a:br>
              <a:rPr lang="en-US" sz="9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https://knowledgeone.ca/wp-content/uploads/2018/11/memories.jpg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43D18B1-F542-BD15-1992-9846650D216F}"/>
              </a:ext>
            </a:extLst>
          </p:cNvPr>
          <p:cNvSpPr/>
          <p:nvPr/>
        </p:nvSpPr>
        <p:spPr>
          <a:xfrm>
            <a:off x="2282603" y="4096298"/>
            <a:ext cx="2845473" cy="1912553"/>
          </a:xfrm>
          <a:custGeom>
            <a:avLst/>
            <a:gdLst>
              <a:gd name="connsiteX0" fmla="*/ 1515180 w 2845473"/>
              <a:gd name="connsiteY0" fmla="*/ 0 h 2090288"/>
              <a:gd name="connsiteX1" fmla="*/ 1837911 w 2845473"/>
              <a:gd name="connsiteY1" fmla="*/ 213920 h 2090288"/>
              <a:gd name="connsiteX2" fmla="*/ 1844406 w 2845473"/>
              <a:gd name="connsiteY2" fmla="*/ 234844 h 2090288"/>
              <a:gd name="connsiteX3" fmla="*/ 1869160 w 2845473"/>
              <a:gd name="connsiteY3" fmla="*/ 227160 h 2090288"/>
              <a:gd name="connsiteX4" fmla="*/ 1939749 w 2845473"/>
              <a:gd name="connsiteY4" fmla="*/ 220044 h 2090288"/>
              <a:gd name="connsiteX5" fmla="*/ 2290005 w 2845473"/>
              <a:gd name="connsiteY5" fmla="*/ 570300 h 2090288"/>
              <a:gd name="connsiteX6" fmla="*/ 2282889 w 2845473"/>
              <a:gd name="connsiteY6" fmla="*/ 640889 h 2090288"/>
              <a:gd name="connsiteX7" fmla="*/ 2282356 w 2845473"/>
              <a:gd name="connsiteY7" fmla="*/ 642607 h 2090288"/>
              <a:gd name="connsiteX8" fmla="*/ 2355454 w 2845473"/>
              <a:gd name="connsiteY8" fmla="*/ 635238 h 2090288"/>
              <a:gd name="connsiteX9" fmla="*/ 2845473 w 2845473"/>
              <a:gd name="connsiteY9" fmla="*/ 1125257 h 2090288"/>
              <a:gd name="connsiteX10" fmla="*/ 2454210 w 2845473"/>
              <a:gd name="connsiteY10" fmla="*/ 1605321 h 2090288"/>
              <a:gd name="connsiteX11" fmla="*/ 2410244 w 2845473"/>
              <a:gd name="connsiteY11" fmla="*/ 1609753 h 2090288"/>
              <a:gd name="connsiteX12" fmla="*/ 2400359 w 2845473"/>
              <a:gd name="connsiteY12" fmla="*/ 1641598 h 2090288"/>
              <a:gd name="connsiteX13" fmla="*/ 1948848 w 2845473"/>
              <a:gd name="connsiteY13" fmla="*/ 1940879 h 2090288"/>
              <a:gd name="connsiteX14" fmla="*/ 1674874 w 2845473"/>
              <a:gd name="connsiteY14" fmla="*/ 1857192 h 2090288"/>
              <a:gd name="connsiteX15" fmla="*/ 1648751 w 2845473"/>
              <a:gd name="connsiteY15" fmla="*/ 1835638 h 2090288"/>
              <a:gd name="connsiteX16" fmla="*/ 1627797 w 2845473"/>
              <a:gd name="connsiteY16" fmla="*/ 1874244 h 2090288"/>
              <a:gd name="connsiteX17" fmla="*/ 1221465 w 2845473"/>
              <a:gd name="connsiteY17" fmla="*/ 2090288 h 2090288"/>
              <a:gd name="connsiteX18" fmla="*/ 815134 w 2845473"/>
              <a:gd name="connsiteY18" fmla="*/ 1874244 h 2090288"/>
              <a:gd name="connsiteX19" fmla="*/ 792359 w 2845473"/>
              <a:gd name="connsiteY19" fmla="*/ 1832284 h 2090288"/>
              <a:gd name="connsiteX20" fmla="*/ 787633 w 2845473"/>
              <a:gd name="connsiteY20" fmla="*/ 1833373 h 2090288"/>
              <a:gd name="connsiteX21" fmla="*/ 683537 w 2845473"/>
              <a:gd name="connsiteY21" fmla="*/ 1841249 h 2090288"/>
              <a:gd name="connsiteX22" fmla="*/ 0 w 2845473"/>
              <a:gd name="connsiteY22" fmla="*/ 1157712 h 2090288"/>
              <a:gd name="connsiteX23" fmla="*/ 417474 w 2845473"/>
              <a:gd name="connsiteY23" fmla="*/ 527891 h 2090288"/>
              <a:gd name="connsiteX24" fmla="*/ 480999 w 2845473"/>
              <a:gd name="connsiteY24" fmla="*/ 508171 h 2090288"/>
              <a:gd name="connsiteX25" fmla="*/ 508956 w 2845473"/>
              <a:gd name="connsiteY25" fmla="*/ 418108 h 2090288"/>
              <a:gd name="connsiteX26" fmla="*/ 960467 w 2845473"/>
              <a:gd name="connsiteY26" fmla="*/ 118827 h 2090288"/>
              <a:gd name="connsiteX27" fmla="*/ 1204377 w 2845473"/>
              <a:gd name="connsiteY27" fmla="*/ 183749 h 2090288"/>
              <a:gd name="connsiteX28" fmla="*/ 1207610 w 2845473"/>
              <a:gd name="connsiteY28" fmla="*/ 185989 h 2090288"/>
              <a:gd name="connsiteX29" fmla="*/ 1224742 w 2845473"/>
              <a:gd name="connsiteY29" fmla="*/ 154424 h 2090288"/>
              <a:gd name="connsiteX30" fmla="*/ 1515180 w 2845473"/>
              <a:gd name="connsiteY30" fmla="*/ 0 h 2090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845473" h="2090288">
                <a:moveTo>
                  <a:pt x="1515180" y="0"/>
                </a:moveTo>
                <a:cubicBezTo>
                  <a:pt x="1660261" y="0"/>
                  <a:pt x="1784739" y="88208"/>
                  <a:pt x="1837911" y="213920"/>
                </a:cubicBezTo>
                <a:lnTo>
                  <a:pt x="1844406" y="234844"/>
                </a:lnTo>
                <a:lnTo>
                  <a:pt x="1869160" y="227160"/>
                </a:lnTo>
                <a:cubicBezTo>
                  <a:pt x="1891961" y="222494"/>
                  <a:pt x="1915569" y="220044"/>
                  <a:pt x="1939749" y="220044"/>
                </a:cubicBezTo>
                <a:cubicBezTo>
                  <a:pt x="2133190" y="220044"/>
                  <a:pt x="2290005" y="376859"/>
                  <a:pt x="2290005" y="570300"/>
                </a:cubicBezTo>
                <a:cubicBezTo>
                  <a:pt x="2290005" y="594480"/>
                  <a:pt x="2287555" y="618088"/>
                  <a:pt x="2282889" y="640889"/>
                </a:cubicBezTo>
                <a:lnTo>
                  <a:pt x="2282356" y="642607"/>
                </a:lnTo>
                <a:lnTo>
                  <a:pt x="2355454" y="635238"/>
                </a:lnTo>
                <a:cubicBezTo>
                  <a:pt x="2626084" y="635238"/>
                  <a:pt x="2845473" y="854627"/>
                  <a:pt x="2845473" y="1125257"/>
                </a:cubicBezTo>
                <a:cubicBezTo>
                  <a:pt x="2845473" y="1362059"/>
                  <a:pt x="2677503" y="1559628"/>
                  <a:pt x="2454210" y="1605321"/>
                </a:cubicBezTo>
                <a:lnTo>
                  <a:pt x="2410244" y="1609753"/>
                </a:lnTo>
                <a:lnTo>
                  <a:pt x="2400359" y="1641598"/>
                </a:lnTo>
                <a:cubicBezTo>
                  <a:pt x="2325970" y="1817473"/>
                  <a:pt x="2151821" y="1940879"/>
                  <a:pt x="1948848" y="1940879"/>
                </a:cubicBezTo>
                <a:cubicBezTo>
                  <a:pt x="1847362" y="1940879"/>
                  <a:pt x="1753081" y="1910028"/>
                  <a:pt x="1674874" y="1857192"/>
                </a:cubicBezTo>
                <a:lnTo>
                  <a:pt x="1648751" y="1835638"/>
                </a:lnTo>
                <a:lnTo>
                  <a:pt x="1627797" y="1874244"/>
                </a:lnTo>
                <a:cubicBezTo>
                  <a:pt x="1539737" y="2004589"/>
                  <a:pt x="1390609" y="2090288"/>
                  <a:pt x="1221465" y="2090288"/>
                </a:cubicBezTo>
                <a:cubicBezTo>
                  <a:pt x="1052321" y="2090288"/>
                  <a:pt x="903193" y="2004589"/>
                  <a:pt x="815134" y="1874244"/>
                </a:cubicBezTo>
                <a:lnTo>
                  <a:pt x="792359" y="1832284"/>
                </a:lnTo>
                <a:lnTo>
                  <a:pt x="787633" y="1833373"/>
                </a:lnTo>
                <a:cubicBezTo>
                  <a:pt x="753691" y="1838560"/>
                  <a:pt x="718928" y="1841249"/>
                  <a:pt x="683537" y="1841249"/>
                </a:cubicBezTo>
                <a:cubicBezTo>
                  <a:pt x="306030" y="1841249"/>
                  <a:pt x="0" y="1535219"/>
                  <a:pt x="0" y="1157712"/>
                </a:cubicBezTo>
                <a:cubicBezTo>
                  <a:pt x="0" y="874582"/>
                  <a:pt x="172142" y="631657"/>
                  <a:pt x="417474" y="527891"/>
                </a:cubicBezTo>
                <a:lnTo>
                  <a:pt x="480999" y="508171"/>
                </a:lnTo>
                <a:lnTo>
                  <a:pt x="508956" y="418108"/>
                </a:lnTo>
                <a:cubicBezTo>
                  <a:pt x="583345" y="242233"/>
                  <a:pt x="757494" y="118827"/>
                  <a:pt x="960467" y="118827"/>
                </a:cubicBezTo>
                <a:cubicBezTo>
                  <a:pt x="1049267" y="118827"/>
                  <a:pt x="1132551" y="142448"/>
                  <a:pt x="1204377" y="183749"/>
                </a:cubicBezTo>
                <a:lnTo>
                  <a:pt x="1207610" y="185989"/>
                </a:lnTo>
                <a:lnTo>
                  <a:pt x="1224742" y="154424"/>
                </a:lnTo>
                <a:cubicBezTo>
                  <a:pt x="1287686" y="61256"/>
                  <a:pt x="1394279" y="0"/>
                  <a:pt x="1515180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</a:rPr>
              <a:t>JVM / JDK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DF6E2E8-5262-ED51-9906-194C9F88D59A}"/>
              </a:ext>
            </a:extLst>
          </p:cNvPr>
          <p:cNvSpPr/>
          <p:nvPr/>
        </p:nvSpPr>
        <p:spPr>
          <a:xfrm>
            <a:off x="953831" y="2028037"/>
            <a:ext cx="2845473" cy="1912553"/>
          </a:xfrm>
          <a:custGeom>
            <a:avLst/>
            <a:gdLst>
              <a:gd name="connsiteX0" fmla="*/ 1515180 w 2845473"/>
              <a:gd name="connsiteY0" fmla="*/ 0 h 2090288"/>
              <a:gd name="connsiteX1" fmla="*/ 1837911 w 2845473"/>
              <a:gd name="connsiteY1" fmla="*/ 213920 h 2090288"/>
              <a:gd name="connsiteX2" fmla="*/ 1844406 w 2845473"/>
              <a:gd name="connsiteY2" fmla="*/ 234844 h 2090288"/>
              <a:gd name="connsiteX3" fmla="*/ 1869160 w 2845473"/>
              <a:gd name="connsiteY3" fmla="*/ 227160 h 2090288"/>
              <a:gd name="connsiteX4" fmla="*/ 1939749 w 2845473"/>
              <a:gd name="connsiteY4" fmla="*/ 220044 h 2090288"/>
              <a:gd name="connsiteX5" fmla="*/ 2290005 w 2845473"/>
              <a:gd name="connsiteY5" fmla="*/ 570300 h 2090288"/>
              <a:gd name="connsiteX6" fmla="*/ 2282889 w 2845473"/>
              <a:gd name="connsiteY6" fmla="*/ 640889 h 2090288"/>
              <a:gd name="connsiteX7" fmla="*/ 2282356 w 2845473"/>
              <a:gd name="connsiteY7" fmla="*/ 642607 h 2090288"/>
              <a:gd name="connsiteX8" fmla="*/ 2355454 w 2845473"/>
              <a:gd name="connsiteY8" fmla="*/ 635238 h 2090288"/>
              <a:gd name="connsiteX9" fmla="*/ 2845473 w 2845473"/>
              <a:gd name="connsiteY9" fmla="*/ 1125257 h 2090288"/>
              <a:gd name="connsiteX10" fmla="*/ 2454210 w 2845473"/>
              <a:gd name="connsiteY10" fmla="*/ 1605321 h 2090288"/>
              <a:gd name="connsiteX11" fmla="*/ 2410244 w 2845473"/>
              <a:gd name="connsiteY11" fmla="*/ 1609753 h 2090288"/>
              <a:gd name="connsiteX12" fmla="*/ 2400359 w 2845473"/>
              <a:gd name="connsiteY12" fmla="*/ 1641598 h 2090288"/>
              <a:gd name="connsiteX13" fmla="*/ 1948848 w 2845473"/>
              <a:gd name="connsiteY13" fmla="*/ 1940879 h 2090288"/>
              <a:gd name="connsiteX14" fmla="*/ 1674874 w 2845473"/>
              <a:gd name="connsiteY14" fmla="*/ 1857192 h 2090288"/>
              <a:gd name="connsiteX15" fmla="*/ 1648751 w 2845473"/>
              <a:gd name="connsiteY15" fmla="*/ 1835638 h 2090288"/>
              <a:gd name="connsiteX16" fmla="*/ 1627797 w 2845473"/>
              <a:gd name="connsiteY16" fmla="*/ 1874244 h 2090288"/>
              <a:gd name="connsiteX17" fmla="*/ 1221465 w 2845473"/>
              <a:gd name="connsiteY17" fmla="*/ 2090288 h 2090288"/>
              <a:gd name="connsiteX18" fmla="*/ 815134 w 2845473"/>
              <a:gd name="connsiteY18" fmla="*/ 1874244 h 2090288"/>
              <a:gd name="connsiteX19" fmla="*/ 792359 w 2845473"/>
              <a:gd name="connsiteY19" fmla="*/ 1832284 h 2090288"/>
              <a:gd name="connsiteX20" fmla="*/ 787633 w 2845473"/>
              <a:gd name="connsiteY20" fmla="*/ 1833373 h 2090288"/>
              <a:gd name="connsiteX21" fmla="*/ 683537 w 2845473"/>
              <a:gd name="connsiteY21" fmla="*/ 1841249 h 2090288"/>
              <a:gd name="connsiteX22" fmla="*/ 0 w 2845473"/>
              <a:gd name="connsiteY22" fmla="*/ 1157712 h 2090288"/>
              <a:gd name="connsiteX23" fmla="*/ 417474 w 2845473"/>
              <a:gd name="connsiteY23" fmla="*/ 527891 h 2090288"/>
              <a:gd name="connsiteX24" fmla="*/ 480999 w 2845473"/>
              <a:gd name="connsiteY24" fmla="*/ 508171 h 2090288"/>
              <a:gd name="connsiteX25" fmla="*/ 508956 w 2845473"/>
              <a:gd name="connsiteY25" fmla="*/ 418108 h 2090288"/>
              <a:gd name="connsiteX26" fmla="*/ 960467 w 2845473"/>
              <a:gd name="connsiteY26" fmla="*/ 118827 h 2090288"/>
              <a:gd name="connsiteX27" fmla="*/ 1204377 w 2845473"/>
              <a:gd name="connsiteY27" fmla="*/ 183749 h 2090288"/>
              <a:gd name="connsiteX28" fmla="*/ 1207610 w 2845473"/>
              <a:gd name="connsiteY28" fmla="*/ 185989 h 2090288"/>
              <a:gd name="connsiteX29" fmla="*/ 1224742 w 2845473"/>
              <a:gd name="connsiteY29" fmla="*/ 154424 h 2090288"/>
              <a:gd name="connsiteX30" fmla="*/ 1515180 w 2845473"/>
              <a:gd name="connsiteY30" fmla="*/ 0 h 2090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845473" h="2090288">
                <a:moveTo>
                  <a:pt x="1515180" y="0"/>
                </a:moveTo>
                <a:cubicBezTo>
                  <a:pt x="1660261" y="0"/>
                  <a:pt x="1784739" y="88208"/>
                  <a:pt x="1837911" y="213920"/>
                </a:cubicBezTo>
                <a:lnTo>
                  <a:pt x="1844406" y="234844"/>
                </a:lnTo>
                <a:lnTo>
                  <a:pt x="1869160" y="227160"/>
                </a:lnTo>
                <a:cubicBezTo>
                  <a:pt x="1891961" y="222494"/>
                  <a:pt x="1915569" y="220044"/>
                  <a:pt x="1939749" y="220044"/>
                </a:cubicBezTo>
                <a:cubicBezTo>
                  <a:pt x="2133190" y="220044"/>
                  <a:pt x="2290005" y="376859"/>
                  <a:pt x="2290005" y="570300"/>
                </a:cubicBezTo>
                <a:cubicBezTo>
                  <a:pt x="2290005" y="594480"/>
                  <a:pt x="2287555" y="618088"/>
                  <a:pt x="2282889" y="640889"/>
                </a:cubicBezTo>
                <a:lnTo>
                  <a:pt x="2282356" y="642607"/>
                </a:lnTo>
                <a:lnTo>
                  <a:pt x="2355454" y="635238"/>
                </a:lnTo>
                <a:cubicBezTo>
                  <a:pt x="2626084" y="635238"/>
                  <a:pt x="2845473" y="854627"/>
                  <a:pt x="2845473" y="1125257"/>
                </a:cubicBezTo>
                <a:cubicBezTo>
                  <a:pt x="2845473" y="1362059"/>
                  <a:pt x="2677503" y="1559628"/>
                  <a:pt x="2454210" y="1605321"/>
                </a:cubicBezTo>
                <a:lnTo>
                  <a:pt x="2410244" y="1609753"/>
                </a:lnTo>
                <a:lnTo>
                  <a:pt x="2400359" y="1641598"/>
                </a:lnTo>
                <a:cubicBezTo>
                  <a:pt x="2325970" y="1817473"/>
                  <a:pt x="2151821" y="1940879"/>
                  <a:pt x="1948848" y="1940879"/>
                </a:cubicBezTo>
                <a:cubicBezTo>
                  <a:pt x="1847362" y="1940879"/>
                  <a:pt x="1753081" y="1910028"/>
                  <a:pt x="1674874" y="1857192"/>
                </a:cubicBezTo>
                <a:lnTo>
                  <a:pt x="1648751" y="1835638"/>
                </a:lnTo>
                <a:lnTo>
                  <a:pt x="1627797" y="1874244"/>
                </a:lnTo>
                <a:cubicBezTo>
                  <a:pt x="1539737" y="2004589"/>
                  <a:pt x="1390609" y="2090288"/>
                  <a:pt x="1221465" y="2090288"/>
                </a:cubicBezTo>
                <a:cubicBezTo>
                  <a:pt x="1052321" y="2090288"/>
                  <a:pt x="903193" y="2004589"/>
                  <a:pt x="815134" y="1874244"/>
                </a:cubicBezTo>
                <a:lnTo>
                  <a:pt x="792359" y="1832284"/>
                </a:lnTo>
                <a:lnTo>
                  <a:pt x="787633" y="1833373"/>
                </a:lnTo>
                <a:cubicBezTo>
                  <a:pt x="753691" y="1838560"/>
                  <a:pt x="718928" y="1841249"/>
                  <a:pt x="683537" y="1841249"/>
                </a:cubicBezTo>
                <a:cubicBezTo>
                  <a:pt x="306030" y="1841249"/>
                  <a:pt x="0" y="1535219"/>
                  <a:pt x="0" y="1157712"/>
                </a:cubicBezTo>
                <a:cubicBezTo>
                  <a:pt x="0" y="874582"/>
                  <a:pt x="172142" y="631657"/>
                  <a:pt x="417474" y="527891"/>
                </a:cubicBezTo>
                <a:lnTo>
                  <a:pt x="480999" y="508171"/>
                </a:lnTo>
                <a:lnTo>
                  <a:pt x="508956" y="418108"/>
                </a:lnTo>
                <a:cubicBezTo>
                  <a:pt x="583345" y="242233"/>
                  <a:pt x="757494" y="118827"/>
                  <a:pt x="960467" y="118827"/>
                </a:cubicBezTo>
                <a:cubicBezTo>
                  <a:pt x="1049267" y="118827"/>
                  <a:pt x="1132551" y="142448"/>
                  <a:pt x="1204377" y="183749"/>
                </a:cubicBezTo>
                <a:lnTo>
                  <a:pt x="1207610" y="185989"/>
                </a:lnTo>
                <a:lnTo>
                  <a:pt x="1224742" y="154424"/>
                </a:lnTo>
                <a:cubicBezTo>
                  <a:pt x="1287686" y="61256"/>
                  <a:pt x="1394279" y="0"/>
                  <a:pt x="1515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</a:rPr>
              <a:t>Algoritmo / Programa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412D7D7-92DB-D0D5-87C9-F2AD916D1B43}"/>
              </a:ext>
            </a:extLst>
          </p:cNvPr>
          <p:cNvSpPr/>
          <p:nvPr/>
        </p:nvSpPr>
        <p:spPr>
          <a:xfrm>
            <a:off x="8087666" y="1745716"/>
            <a:ext cx="2845473" cy="1912553"/>
          </a:xfrm>
          <a:custGeom>
            <a:avLst/>
            <a:gdLst>
              <a:gd name="connsiteX0" fmla="*/ 1515180 w 2845473"/>
              <a:gd name="connsiteY0" fmla="*/ 0 h 2090288"/>
              <a:gd name="connsiteX1" fmla="*/ 1837911 w 2845473"/>
              <a:gd name="connsiteY1" fmla="*/ 213920 h 2090288"/>
              <a:gd name="connsiteX2" fmla="*/ 1844406 w 2845473"/>
              <a:gd name="connsiteY2" fmla="*/ 234844 h 2090288"/>
              <a:gd name="connsiteX3" fmla="*/ 1869160 w 2845473"/>
              <a:gd name="connsiteY3" fmla="*/ 227160 h 2090288"/>
              <a:gd name="connsiteX4" fmla="*/ 1939749 w 2845473"/>
              <a:gd name="connsiteY4" fmla="*/ 220044 h 2090288"/>
              <a:gd name="connsiteX5" fmla="*/ 2290005 w 2845473"/>
              <a:gd name="connsiteY5" fmla="*/ 570300 h 2090288"/>
              <a:gd name="connsiteX6" fmla="*/ 2282889 w 2845473"/>
              <a:gd name="connsiteY6" fmla="*/ 640889 h 2090288"/>
              <a:gd name="connsiteX7" fmla="*/ 2282356 w 2845473"/>
              <a:gd name="connsiteY7" fmla="*/ 642607 h 2090288"/>
              <a:gd name="connsiteX8" fmla="*/ 2355454 w 2845473"/>
              <a:gd name="connsiteY8" fmla="*/ 635238 h 2090288"/>
              <a:gd name="connsiteX9" fmla="*/ 2845473 w 2845473"/>
              <a:gd name="connsiteY9" fmla="*/ 1125257 h 2090288"/>
              <a:gd name="connsiteX10" fmla="*/ 2454210 w 2845473"/>
              <a:gd name="connsiteY10" fmla="*/ 1605321 h 2090288"/>
              <a:gd name="connsiteX11" fmla="*/ 2410244 w 2845473"/>
              <a:gd name="connsiteY11" fmla="*/ 1609753 h 2090288"/>
              <a:gd name="connsiteX12" fmla="*/ 2400359 w 2845473"/>
              <a:gd name="connsiteY12" fmla="*/ 1641598 h 2090288"/>
              <a:gd name="connsiteX13" fmla="*/ 1948848 w 2845473"/>
              <a:gd name="connsiteY13" fmla="*/ 1940879 h 2090288"/>
              <a:gd name="connsiteX14" fmla="*/ 1674874 w 2845473"/>
              <a:gd name="connsiteY14" fmla="*/ 1857192 h 2090288"/>
              <a:gd name="connsiteX15" fmla="*/ 1648751 w 2845473"/>
              <a:gd name="connsiteY15" fmla="*/ 1835638 h 2090288"/>
              <a:gd name="connsiteX16" fmla="*/ 1627797 w 2845473"/>
              <a:gd name="connsiteY16" fmla="*/ 1874244 h 2090288"/>
              <a:gd name="connsiteX17" fmla="*/ 1221465 w 2845473"/>
              <a:gd name="connsiteY17" fmla="*/ 2090288 h 2090288"/>
              <a:gd name="connsiteX18" fmla="*/ 815134 w 2845473"/>
              <a:gd name="connsiteY18" fmla="*/ 1874244 h 2090288"/>
              <a:gd name="connsiteX19" fmla="*/ 792359 w 2845473"/>
              <a:gd name="connsiteY19" fmla="*/ 1832284 h 2090288"/>
              <a:gd name="connsiteX20" fmla="*/ 787633 w 2845473"/>
              <a:gd name="connsiteY20" fmla="*/ 1833373 h 2090288"/>
              <a:gd name="connsiteX21" fmla="*/ 683537 w 2845473"/>
              <a:gd name="connsiteY21" fmla="*/ 1841249 h 2090288"/>
              <a:gd name="connsiteX22" fmla="*/ 0 w 2845473"/>
              <a:gd name="connsiteY22" fmla="*/ 1157712 h 2090288"/>
              <a:gd name="connsiteX23" fmla="*/ 417474 w 2845473"/>
              <a:gd name="connsiteY23" fmla="*/ 527891 h 2090288"/>
              <a:gd name="connsiteX24" fmla="*/ 480999 w 2845473"/>
              <a:gd name="connsiteY24" fmla="*/ 508171 h 2090288"/>
              <a:gd name="connsiteX25" fmla="*/ 508956 w 2845473"/>
              <a:gd name="connsiteY25" fmla="*/ 418108 h 2090288"/>
              <a:gd name="connsiteX26" fmla="*/ 960467 w 2845473"/>
              <a:gd name="connsiteY26" fmla="*/ 118827 h 2090288"/>
              <a:gd name="connsiteX27" fmla="*/ 1204377 w 2845473"/>
              <a:gd name="connsiteY27" fmla="*/ 183749 h 2090288"/>
              <a:gd name="connsiteX28" fmla="*/ 1207610 w 2845473"/>
              <a:gd name="connsiteY28" fmla="*/ 185989 h 2090288"/>
              <a:gd name="connsiteX29" fmla="*/ 1224742 w 2845473"/>
              <a:gd name="connsiteY29" fmla="*/ 154424 h 2090288"/>
              <a:gd name="connsiteX30" fmla="*/ 1515180 w 2845473"/>
              <a:gd name="connsiteY30" fmla="*/ 0 h 2090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845473" h="2090288">
                <a:moveTo>
                  <a:pt x="1515180" y="0"/>
                </a:moveTo>
                <a:cubicBezTo>
                  <a:pt x="1660261" y="0"/>
                  <a:pt x="1784739" y="88208"/>
                  <a:pt x="1837911" y="213920"/>
                </a:cubicBezTo>
                <a:lnTo>
                  <a:pt x="1844406" y="234844"/>
                </a:lnTo>
                <a:lnTo>
                  <a:pt x="1869160" y="227160"/>
                </a:lnTo>
                <a:cubicBezTo>
                  <a:pt x="1891961" y="222494"/>
                  <a:pt x="1915569" y="220044"/>
                  <a:pt x="1939749" y="220044"/>
                </a:cubicBezTo>
                <a:cubicBezTo>
                  <a:pt x="2133190" y="220044"/>
                  <a:pt x="2290005" y="376859"/>
                  <a:pt x="2290005" y="570300"/>
                </a:cubicBezTo>
                <a:cubicBezTo>
                  <a:pt x="2290005" y="594480"/>
                  <a:pt x="2287555" y="618088"/>
                  <a:pt x="2282889" y="640889"/>
                </a:cubicBezTo>
                <a:lnTo>
                  <a:pt x="2282356" y="642607"/>
                </a:lnTo>
                <a:lnTo>
                  <a:pt x="2355454" y="635238"/>
                </a:lnTo>
                <a:cubicBezTo>
                  <a:pt x="2626084" y="635238"/>
                  <a:pt x="2845473" y="854627"/>
                  <a:pt x="2845473" y="1125257"/>
                </a:cubicBezTo>
                <a:cubicBezTo>
                  <a:pt x="2845473" y="1362059"/>
                  <a:pt x="2677503" y="1559628"/>
                  <a:pt x="2454210" y="1605321"/>
                </a:cubicBezTo>
                <a:lnTo>
                  <a:pt x="2410244" y="1609753"/>
                </a:lnTo>
                <a:lnTo>
                  <a:pt x="2400359" y="1641598"/>
                </a:lnTo>
                <a:cubicBezTo>
                  <a:pt x="2325970" y="1817473"/>
                  <a:pt x="2151821" y="1940879"/>
                  <a:pt x="1948848" y="1940879"/>
                </a:cubicBezTo>
                <a:cubicBezTo>
                  <a:pt x="1847362" y="1940879"/>
                  <a:pt x="1753081" y="1910028"/>
                  <a:pt x="1674874" y="1857192"/>
                </a:cubicBezTo>
                <a:lnTo>
                  <a:pt x="1648751" y="1835638"/>
                </a:lnTo>
                <a:lnTo>
                  <a:pt x="1627797" y="1874244"/>
                </a:lnTo>
                <a:cubicBezTo>
                  <a:pt x="1539737" y="2004589"/>
                  <a:pt x="1390609" y="2090288"/>
                  <a:pt x="1221465" y="2090288"/>
                </a:cubicBezTo>
                <a:cubicBezTo>
                  <a:pt x="1052321" y="2090288"/>
                  <a:pt x="903193" y="2004589"/>
                  <a:pt x="815134" y="1874244"/>
                </a:cubicBezTo>
                <a:lnTo>
                  <a:pt x="792359" y="1832284"/>
                </a:lnTo>
                <a:lnTo>
                  <a:pt x="787633" y="1833373"/>
                </a:lnTo>
                <a:cubicBezTo>
                  <a:pt x="753691" y="1838560"/>
                  <a:pt x="718928" y="1841249"/>
                  <a:pt x="683537" y="1841249"/>
                </a:cubicBezTo>
                <a:cubicBezTo>
                  <a:pt x="306030" y="1841249"/>
                  <a:pt x="0" y="1535219"/>
                  <a:pt x="0" y="1157712"/>
                </a:cubicBezTo>
                <a:cubicBezTo>
                  <a:pt x="0" y="874582"/>
                  <a:pt x="172142" y="631657"/>
                  <a:pt x="417474" y="527891"/>
                </a:cubicBezTo>
                <a:lnTo>
                  <a:pt x="480999" y="508171"/>
                </a:lnTo>
                <a:lnTo>
                  <a:pt x="508956" y="418108"/>
                </a:lnTo>
                <a:cubicBezTo>
                  <a:pt x="583345" y="242233"/>
                  <a:pt x="757494" y="118827"/>
                  <a:pt x="960467" y="118827"/>
                </a:cubicBezTo>
                <a:cubicBezTo>
                  <a:pt x="1049267" y="118827"/>
                  <a:pt x="1132551" y="142448"/>
                  <a:pt x="1204377" y="183749"/>
                </a:cubicBezTo>
                <a:lnTo>
                  <a:pt x="1207610" y="185989"/>
                </a:lnTo>
                <a:lnTo>
                  <a:pt x="1224742" y="154424"/>
                </a:lnTo>
                <a:cubicBezTo>
                  <a:pt x="1287686" y="61256"/>
                  <a:pt x="1394279" y="0"/>
                  <a:pt x="151518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</a:t>
            </a:r>
            <a:r>
              <a:rPr lang="es-ES" sz="2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s-ES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class</a:t>
            </a:r>
            <a:endParaRPr lang="en-US" sz="24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F1DD2FE-2105-A6FE-92E8-FDCC599DA76E}"/>
              </a:ext>
            </a:extLst>
          </p:cNvPr>
          <p:cNvSpPr/>
          <p:nvPr/>
        </p:nvSpPr>
        <p:spPr>
          <a:xfrm>
            <a:off x="7665053" y="4051033"/>
            <a:ext cx="2845473" cy="1912553"/>
          </a:xfrm>
          <a:custGeom>
            <a:avLst/>
            <a:gdLst>
              <a:gd name="connsiteX0" fmla="*/ 1515180 w 2845473"/>
              <a:gd name="connsiteY0" fmla="*/ 0 h 2090288"/>
              <a:gd name="connsiteX1" fmla="*/ 1837911 w 2845473"/>
              <a:gd name="connsiteY1" fmla="*/ 213920 h 2090288"/>
              <a:gd name="connsiteX2" fmla="*/ 1844406 w 2845473"/>
              <a:gd name="connsiteY2" fmla="*/ 234844 h 2090288"/>
              <a:gd name="connsiteX3" fmla="*/ 1869160 w 2845473"/>
              <a:gd name="connsiteY3" fmla="*/ 227160 h 2090288"/>
              <a:gd name="connsiteX4" fmla="*/ 1939749 w 2845473"/>
              <a:gd name="connsiteY4" fmla="*/ 220044 h 2090288"/>
              <a:gd name="connsiteX5" fmla="*/ 2290005 w 2845473"/>
              <a:gd name="connsiteY5" fmla="*/ 570300 h 2090288"/>
              <a:gd name="connsiteX6" fmla="*/ 2282889 w 2845473"/>
              <a:gd name="connsiteY6" fmla="*/ 640889 h 2090288"/>
              <a:gd name="connsiteX7" fmla="*/ 2282356 w 2845473"/>
              <a:gd name="connsiteY7" fmla="*/ 642607 h 2090288"/>
              <a:gd name="connsiteX8" fmla="*/ 2355454 w 2845473"/>
              <a:gd name="connsiteY8" fmla="*/ 635238 h 2090288"/>
              <a:gd name="connsiteX9" fmla="*/ 2845473 w 2845473"/>
              <a:gd name="connsiteY9" fmla="*/ 1125257 h 2090288"/>
              <a:gd name="connsiteX10" fmla="*/ 2454210 w 2845473"/>
              <a:gd name="connsiteY10" fmla="*/ 1605321 h 2090288"/>
              <a:gd name="connsiteX11" fmla="*/ 2410244 w 2845473"/>
              <a:gd name="connsiteY11" fmla="*/ 1609753 h 2090288"/>
              <a:gd name="connsiteX12" fmla="*/ 2400359 w 2845473"/>
              <a:gd name="connsiteY12" fmla="*/ 1641598 h 2090288"/>
              <a:gd name="connsiteX13" fmla="*/ 1948848 w 2845473"/>
              <a:gd name="connsiteY13" fmla="*/ 1940879 h 2090288"/>
              <a:gd name="connsiteX14" fmla="*/ 1674874 w 2845473"/>
              <a:gd name="connsiteY14" fmla="*/ 1857192 h 2090288"/>
              <a:gd name="connsiteX15" fmla="*/ 1648751 w 2845473"/>
              <a:gd name="connsiteY15" fmla="*/ 1835638 h 2090288"/>
              <a:gd name="connsiteX16" fmla="*/ 1627797 w 2845473"/>
              <a:gd name="connsiteY16" fmla="*/ 1874244 h 2090288"/>
              <a:gd name="connsiteX17" fmla="*/ 1221465 w 2845473"/>
              <a:gd name="connsiteY17" fmla="*/ 2090288 h 2090288"/>
              <a:gd name="connsiteX18" fmla="*/ 815134 w 2845473"/>
              <a:gd name="connsiteY18" fmla="*/ 1874244 h 2090288"/>
              <a:gd name="connsiteX19" fmla="*/ 792359 w 2845473"/>
              <a:gd name="connsiteY19" fmla="*/ 1832284 h 2090288"/>
              <a:gd name="connsiteX20" fmla="*/ 787633 w 2845473"/>
              <a:gd name="connsiteY20" fmla="*/ 1833373 h 2090288"/>
              <a:gd name="connsiteX21" fmla="*/ 683537 w 2845473"/>
              <a:gd name="connsiteY21" fmla="*/ 1841249 h 2090288"/>
              <a:gd name="connsiteX22" fmla="*/ 0 w 2845473"/>
              <a:gd name="connsiteY22" fmla="*/ 1157712 h 2090288"/>
              <a:gd name="connsiteX23" fmla="*/ 417474 w 2845473"/>
              <a:gd name="connsiteY23" fmla="*/ 527891 h 2090288"/>
              <a:gd name="connsiteX24" fmla="*/ 480999 w 2845473"/>
              <a:gd name="connsiteY24" fmla="*/ 508171 h 2090288"/>
              <a:gd name="connsiteX25" fmla="*/ 508956 w 2845473"/>
              <a:gd name="connsiteY25" fmla="*/ 418108 h 2090288"/>
              <a:gd name="connsiteX26" fmla="*/ 960467 w 2845473"/>
              <a:gd name="connsiteY26" fmla="*/ 118827 h 2090288"/>
              <a:gd name="connsiteX27" fmla="*/ 1204377 w 2845473"/>
              <a:gd name="connsiteY27" fmla="*/ 183749 h 2090288"/>
              <a:gd name="connsiteX28" fmla="*/ 1207610 w 2845473"/>
              <a:gd name="connsiteY28" fmla="*/ 185989 h 2090288"/>
              <a:gd name="connsiteX29" fmla="*/ 1224742 w 2845473"/>
              <a:gd name="connsiteY29" fmla="*/ 154424 h 2090288"/>
              <a:gd name="connsiteX30" fmla="*/ 1515180 w 2845473"/>
              <a:gd name="connsiteY30" fmla="*/ 0 h 2090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845473" h="2090288">
                <a:moveTo>
                  <a:pt x="1515180" y="0"/>
                </a:moveTo>
                <a:cubicBezTo>
                  <a:pt x="1660261" y="0"/>
                  <a:pt x="1784739" y="88208"/>
                  <a:pt x="1837911" y="213920"/>
                </a:cubicBezTo>
                <a:lnTo>
                  <a:pt x="1844406" y="234844"/>
                </a:lnTo>
                <a:lnTo>
                  <a:pt x="1869160" y="227160"/>
                </a:lnTo>
                <a:cubicBezTo>
                  <a:pt x="1891961" y="222494"/>
                  <a:pt x="1915569" y="220044"/>
                  <a:pt x="1939749" y="220044"/>
                </a:cubicBezTo>
                <a:cubicBezTo>
                  <a:pt x="2133190" y="220044"/>
                  <a:pt x="2290005" y="376859"/>
                  <a:pt x="2290005" y="570300"/>
                </a:cubicBezTo>
                <a:cubicBezTo>
                  <a:pt x="2290005" y="594480"/>
                  <a:pt x="2287555" y="618088"/>
                  <a:pt x="2282889" y="640889"/>
                </a:cubicBezTo>
                <a:lnTo>
                  <a:pt x="2282356" y="642607"/>
                </a:lnTo>
                <a:lnTo>
                  <a:pt x="2355454" y="635238"/>
                </a:lnTo>
                <a:cubicBezTo>
                  <a:pt x="2626084" y="635238"/>
                  <a:pt x="2845473" y="854627"/>
                  <a:pt x="2845473" y="1125257"/>
                </a:cubicBezTo>
                <a:cubicBezTo>
                  <a:pt x="2845473" y="1362059"/>
                  <a:pt x="2677503" y="1559628"/>
                  <a:pt x="2454210" y="1605321"/>
                </a:cubicBezTo>
                <a:lnTo>
                  <a:pt x="2410244" y="1609753"/>
                </a:lnTo>
                <a:lnTo>
                  <a:pt x="2400359" y="1641598"/>
                </a:lnTo>
                <a:cubicBezTo>
                  <a:pt x="2325970" y="1817473"/>
                  <a:pt x="2151821" y="1940879"/>
                  <a:pt x="1948848" y="1940879"/>
                </a:cubicBezTo>
                <a:cubicBezTo>
                  <a:pt x="1847362" y="1940879"/>
                  <a:pt x="1753081" y="1910028"/>
                  <a:pt x="1674874" y="1857192"/>
                </a:cubicBezTo>
                <a:lnTo>
                  <a:pt x="1648751" y="1835638"/>
                </a:lnTo>
                <a:lnTo>
                  <a:pt x="1627797" y="1874244"/>
                </a:lnTo>
                <a:cubicBezTo>
                  <a:pt x="1539737" y="2004589"/>
                  <a:pt x="1390609" y="2090288"/>
                  <a:pt x="1221465" y="2090288"/>
                </a:cubicBezTo>
                <a:cubicBezTo>
                  <a:pt x="1052321" y="2090288"/>
                  <a:pt x="903193" y="2004589"/>
                  <a:pt x="815134" y="1874244"/>
                </a:cubicBezTo>
                <a:lnTo>
                  <a:pt x="792359" y="1832284"/>
                </a:lnTo>
                <a:lnTo>
                  <a:pt x="787633" y="1833373"/>
                </a:lnTo>
                <a:cubicBezTo>
                  <a:pt x="753691" y="1838560"/>
                  <a:pt x="718928" y="1841249"/>
                  <a:pt x="683537" y="1841249"/>
                </a:cubicBezTo>
                <a:cubicBezTo>
                  <a:pt x="306030" y="1841249"/>
                  <a:pt x="0" y="1535219"/>
                  <a:pt x="0" y="1157712"/>
                </a:cubicBezTo>
                <a:cubicBezTo>
                  <a:pt x="0" y="874582"/>
                  <a:pt x="172142" y="631657"/>
                  <a:pt x="417474" y="527891"/>
                </a:cubicBezTo>
                <a:lnTo>
                  <a:pt x="480999" y="508171"/>
                </a:lnTo>
                <a:lnTo>
                  <a:pt x="508956" y="418108"/>
                </a:lnTo>
                <a:cubicBezTo>
                  <a:pt x="583345" y="242233"/>
                  <a:pt x="757494" y="118827"/>
                  <a:pt x="960467" y="118827"/>
                </a:cubicBezTo>
                <a:cubicBezTo>
                  <a:pt x="1049267" y="118827"/>
                  <a:pt x="1132551" y="142448"/>
                  <a:pt x="1204377" y="183749"/>
                </a:cubicBezTo>
                <a:lnTo>
                  <a:pt x="1207610" y="185989"/>
                </a:lnTo>
                <a:lnTo>
                  <a:pt x="1224742" y="154424"/>
                </a:lnTo>
                <a:cubicBezTo>
                  <a:pt x="1287686" y="61256"/>
                  <a:pt x="1394279" y="0"/>
                  <a:pt x="151518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</a:rPr>
              <a:t>Método </a:t>
            </a:r>
            <a:r>
              <a:rPr lang="es-ES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main</a:t>
            </a:r>
            <a:endParaRPr lang="en-US" sz="24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18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C7970C8-5667-D1AE-035B-CCFA71894E7E}"/>
              </a:ext>
            </a:extLst>
          </p:cNvPr>
          <p:cNvGrpSpPr/>
          <p:nvPr/>
        </p:nvGrpSpPr>
        <p:grpSpPr>
          <a:xfrm>
            <a:off x="838200" y="-45064"/>
            <a:ext cx="4629752" cy="1015663"/>
            <a:chOff x="924025" y="1526961"/>
            <a:chExt cx="4629752" cy="101566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9BB84AA-B50B-B937-D056-06FFE47FB247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A058747-F594-8123-91B3-544DDB1F28C2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Sentencias de asignación e inicialización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8B41FF-62B4-596A-87E9-4C32F7DA555E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97022DE-2AD1-0711-D7DB-A6519706BA99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864A96E-FE1F-DD8B-F02B-3F2A1FB1D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Asignación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E6D38B-89CE-4804-188C-6F68B0C16C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20</a:t>
            </a:fld>
            <a:endParaRPr lang="es-PE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4BADA09-F75D-A2CA-47AC-95179677140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/>
              <a:t>En general, debes dar un valor a una variable antes de usarla.</a:t>
            </a:r>
          </a:p>
          <a:p>
            <a:r>
              <a:rPr lang="es-ES" dirty="0"/>
              <a:t>Una forma de darle valor a una variable es la </a:t>
            </a:r>
            <a:r>
              <a:rPr lang="es-ES" b="1" dirty="0"/>
              <a:t>asignación</a:t>
            </a:r>
            <a:r>
              <a:rPr lang="es-ES" dirty="0"/>
              <a:t>.</a:t>
            </a:r>
            <a:endParaRPr lang="en-US" dirty="0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5E6179F8-25E5-DCF6-22F4-D1606FBA2F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5716" y="3539880"/>
            <a:ext cx="5224253" cy="2748207"/>
          </a:xfrm>
          <a:prstGeom prst="roundRect">
            <a:avLst>
              <a:gd name="adj" fmla="val 5677"/>
            </a:avLst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unidades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double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precio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total;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unidades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precio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25.99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total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unidades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*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precio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"Total a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pagar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+ total);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544A6F70-5545-72FA-3525-E928FC801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2658" y="3539880"/>
            <a:ext cx="1976705" cy="782058"/>
          </a:xfrm>
          <a:prstGeom prst="roundRect">
            <a:avLst>
              <a:gd name="adj" fmla="val 7406"/>
            </a:avLst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x, y, z;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 = y = z 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1570889B-AECA-66BA-AA3B-C65E16B291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2658" y="4879852"/>
            <a:ext cx="1432138" cy="782058"/>
          </a:xfrm>
          <a:prstGeom prst="roundRect">
            <a:avLst>
              <a:gd name="adj" fmla="val 10879"/>
            </a:avLst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 = x +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 +=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6DC4E16-67B0-414D-2187-6198362FF8E8}"/>
              </a:ext>
            </a:extLst>
          </p:cNvPr>
          <p:cNvSpPr/>
          <p:nvPr/>
        </p:nvSpPr>
        <p:spPr>
          <a:xfrm>
            <a:off x="1484768" y="4562947"/>
            <a:ext cx="3410722" cy="1098963"/>
          </a:xfrm>
          <a:prstGeom prst="roundRect">
            <a:avLst>
              <a:gd name="adj" fmla="val 9886"/>
            </a:avLst>
          </a:prstGeom>
          <a:noFill/>
          <a:ln w="1905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832606-DFE4-DB6A-9183-C9BF2FB506E5}"/>
              </a:ext>
            </a:extLst>
          </p:cNvPr>
          <p:cNvSpPr txBox="1"/>
          <p:nvPr/>
        </p:nvSpPr>
        <p:spPr>
          <a:xfrm>
            <a:off x="9243937" y="3539880"/>
            <a:ext cx="1976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50000"/>
                  </a:schemeClr>
                </a:solidFill>
              </a:rPr>
              <a:t>Cadena de asignaciones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D5C464-378C-B2B6-7FEE-61E2CCE93F48}"/>
              </a:ext>
            </a:extLst>
          </p:cNvPr>
          <p:cNvSpPr txBox="1"/>
          <p:nvPr/>
        </p:nvSpPr>
        <p:spPr>
          <a:xfrm>
            <a:off x="8676277" y="4850818"/>
            <a:ext cx="2743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50000"/>
                  </a:schemeClr>
                </a:solidFill>
              </a:rPr>
              <a:t>Asignaciones equivalentes. </a:t>
            </a:r>
            <a:br>
              <a:rPr lang="es-ES" sz="16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s-ES" sz="1600" dirty="0">
                <a:solidFill>
                  <a:schemeClr val="bg1">
                    <a:lumMod val="50000"/>
                  </a:schemeClr>
                </a:solidFill>
              </a:rPr>
              <a:t>La segunda línea muestra una asignación abreviada, cuando la misma variable actúa como emisora.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57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A0492AB1-694F-E881-C431-3A39B48A1B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6488" y="3962475"/>
            <a:ext cx="4381434" cy="1287800"/>
          </a:xfrm>
          <a:prstGeom prst="roundRect">
            <a:avLst>
              <a:gd name="adj" fmla="val 8934"/>
            </a:avLst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unidades =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12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double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precio =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25.99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double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total = unidades * precio;</a:t>
            </a:r>
            <a:endParaRPr kumimoji="0" lang="en-US" alt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C7970C8-5667-D1AE-035B-CCFA71894E7E}"/>
              </a:ext>
            </a:extLst>
          </p:cNvPr>
          <p:cNvGrpSpPr/>
          <p:nvPr/>
        </p:nvGrpSpPr>
        <p:grpSpPr>
          <a:xfrm>
            <a:off x="838200" y="-45064"/>
            <a:ext cx="4629752" cy="1015663"/>
            <a:chOff x="924025" y="1526961"/>
            <a:chExt cx="4629752" cy="101566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9BB84AA-B50B-B937-D056-06FFE47FB247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A058747-F594-8123-91B3-544DDB1F28C2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Sentencias de asignación e inicialización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8B41FF-62B4-596A-87E9-4C32F7DA555E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97022DE-2AD1-0711-D7DB-A6519706BA99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864A96E-FE1F-DD8B-F02B-3F2A1FB1D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Inicialización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E6D38B-89CE-4804-188C-6F68B0C16C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21</a:t>
            </a:fld>
            <a:endParaRPr lang="es-PE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4BADA09-F75D-A2CA-47AC-95179677140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/>
              <a:t>Otra forma de darle valor a una variable es la </a:t>
            </a:r>
            <a:r>
              <a:rPr lang="es-ES" b="1" dirty="0"/>
              <a:t>inicialización</a:t>
            </a:r>
            <a:r>
              <a:rPr lang="es-ES" dirty="0"/>
              <a:t>.</a:t>
            </a:r>
          </a:p>
          <a:p>
            <a:r>
              <a:rPr lang="es-ES" dirty="0"/>
              <a:t>Inicializar una variable significa darle un valor cuando ésta es declarada.</a:t>
            </a:r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6DC4E16-67B0-414D-2187-6198362FF8E8}"/>
              </a:ext>
            </a:extLst>
          </p:cNvPr>
          <p:cNvSpPr/>
          <p:nvPr/>
        </p:nvSpPr>
        <p:spPr>
          <a:xfrm>
            <a:off x="4997512" y="4805269"/>
            <a:ext cx="3410722" cy="391420"/>
          </a:xfrm>
          <a:prstGeom prst="roundRect">
            <a:avLst>
              <a:gd name="adj" fmla="val 9886"/>
            </a:avLst>
          </a:prstGeom>
          <a:noFill/>
          <a:ln w="1905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832606-DFE4-DB6A-9183-C9BF2FB506E5}"/>
              </a:ext>
            </a:extLst>
          </p:cNvPr>
          <p:cNvSpPr txBox="1"/>
          <p:nvPr/>
        </p:nvSpPr>
        <p:spPr>
          <a:xfrm>
            <a:off x="3931118" y="5694423"/>
            <a:ext cx="530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>
                <a:solidFill>
                  <a:schemeClr val="bg1">
                    <a:lumMod val="50000"/>
                  </a:schemeClr>
                </a:solidFill>
              </a:rPr>
              <a:t>Inicialización dinámica (en tiempo de ejecución)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1E68BB-E690-6365-B8D4-F14DB79A830E}"/>
              </a:ext>
            </a:extLst>
          </p:cNvPr>
          <p:cNvCxnSpPr>
            <a:cxnSpLocks/>
          </p:cNvCxnSpPr>
          <p:nvPr/>
        </p:nvCxnSpPr>
        <p:spPr>
          <a:xfrm>
            <a:off x="6702873" y="5185925"/>
            <a:ext cx="0" cy="491124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62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6B983-D187-5021-011D-340D9A6463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22</a:t>
            </a:fld>
            <a:endParaRPr lang="es-P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5B4B5B-713C-2D58-C773-D4CFF9997391}"/>
              </a:ext>
            </a:extLst>
          </p:cNvPr>
          <p:cNvGrpSpPr/>
          <p:nvPr/>
        </p:nvGrpSpPr>
        <p:grpSpPr>
          <a:xfrm>
            <a:off x="1955128" y="3561599"/>
            <a:ext cx="4629752" cy="1015663"/>
            <a:chOff x="924025" y="1526961"/>
            <a:chExt cx="4629752" cy="101566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5F2FB8B-07D6-48FB-E370-38EA16365289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BA7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8AFDEB-1E73-3FEA-2DFF-DBAF08C0A2B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/>
                </a:rPr>
                <a:t>Entrada mediante teclado: la clase Scanner</a:t>
              </a:r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02F77E9-2E11-217F-40EC-8E3C7703B3BB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4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69D5F82-C60A-5B84-5E19-A1B153065B8D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E7D35A-999B-BEC3-A1FE-83D4A699084C}"/>
              </a:ext>
            </a:extLst>
          </p:cNvPr>
          <p:cNvGrpSpPr/>
          <p:nvPr/>
        </p:nvGrpSpPr>
        <p:grpSpPr>
          <a:xfrm>
            <a:off x="1955128" y="4451144"/>
            <a:ext cx="4629752" cy="1015663"/>
            <a:chOff x="924025" y="1526961"/>
            <a:chExt cx="4629752" cy="1015663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DE43D48-A8F8-0DF2-1001-D5FDD5FF2C6B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8F2A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2BEA270-D0DD-E83C-8505-88C9D29A50BF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/>
                </a:rPr>
                <a:t>Práctica</a:t>
              </a:r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50D84CE-F32A-1F88-1274-CAA8D6234924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5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1D92532-6B25-E809-E479-70119D6AA69E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32F08B-E599-8764-EE5E-B3C48CE274CF}"/>
              </a:ext>
            </a:extLst>
          </p:cNvPr>
          <p:cNvSpPr txBox="1"/>
          <p:nvPr/>
        </p:nvSpPr>
        <p:spPr>
          <a:xfrm rot="16200000">
            <a:off x="-1552306" y="2760043"/>
            <a:ext cx="55996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b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contenido</a:t>
            </a:r>
            <a:endParaRPr lang="en-US" sz="8800" b="1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8EC2C4-D534-A87E-5305-9BD92B9838D9}"/>
              </a:ext>
            </a:extLst>
          </p:cNvPr>
          <p:cNvGrpSpPr/>
          <p:nvPr/>
        </p:nvGrpSpPr>
        <p:grpSpPr>
          <a:xfrm>
            <a:off x="1955128" y="892964"/>
            <a:ext cx="4629752" cy="1015663"/>
            <a:chOff x="924025" y="1526961"/>
            <a:chExt cx="4629752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E41E11-2903-D4AD-BABB-046EDBE4AABD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B12F7A-F286-0B30-D30E-E9A916CC839B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/>
                </a:rPr>
                <a:t>Identificadores, variables y constantes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EEA1CE-79B2-915B-2C77-2F1212A1BF6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0C6426-CF18-244B-D9EC-4576E393467C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62550A-9487-0FB4-AEF5-18BF59D1D1BB}"/>
              </a:ext>
            </a:extLst>
          </p:cNvPr>
          <p:cNvGrpSpPr/>
          <p:nvPr/>
        </p:nvGrpSpPr>
        <p:grpSpPr>
          <a:xfrm>
            <a:off x="1955128" y="1782509"/>
            <a:ext cx="4629752" cy="1015663"/>
            <a:chOff x="924025" y="1526961"/>
            <a:chExt cx="4629752" cy="1015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EE3C4A-25E0-0661-5719-DFD8A408196E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03E694-3539-B74F-A7F9-A90BF4FC7172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/>
                  <a:cs typeface="Helvetica"/>
                </a:rPr>
                <a:t>Asignación e inicialización de variables</a:t>
              </a:r>
              <a:endParaRPr lang="es-ES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BD6589-A9C6-D2FD-D50D-C5AAC8113E8A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E0265B7-9BAF-D770-6E56-5AE1A9C41973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7A02629-4A6E-5209-A780-E0E1B507D404}"/>
              </a:ext>
            </a:extLst>
          </p:cNvPr>
          <p:cNvSpPr/>
          <p:nvPr/>
        </p:nvSpPr>
        <p:spPr>
          <a:xfrm>
            <a:off x="1801640" y="683513"/>
            <a:ext cx="9678154" cy="55996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98A8C9-355C-B375-F419-53EB7FBA52CF}"/>
              </a:ext>
            </a:extLst>
          </p:cNvPr>
          <p:cNvGrpSpPr/>
          <p:nvPr/>
        </p:nvGrpSpPr>
        <p:grpSpPr>
          <a:xfrm>
            <a:off x="1955128" y="2672054"/>
            <a:ext cx="4629752" cy="1015663"/>
            <a:chOff x="924025" y="1526961"/>
            <a:chExt cx="4629752" cy="101566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68C5937-AEC8-D4AC-1863-47EC6A0DD5D7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9DA0B8-3305-EA9B-D50C-133423FA16B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Salida por pantalla: </a:t>
              </a: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System.out.println</a:t>
              </a:r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()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19D950-4EA4-CB17-5AF9-0E716D1D0C9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DB44CEB-5449-91C4-4D8C-947E50150B6A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432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A6AD9DE-B679-6A0F-55E0-1E77193516AF}"/>
              </a:ext>
            </a:extLst>
          </p:cNvPr>
          <p:cNvGrpSpPr/>
          <p:nvPr/>
        </p:nvGrpSpPr>
        <p:grpSpPr>
          <a:xfrm>
            <a:off x="858237" y="-32842"/>
            <a:ext cx="4629752" cy="1015663"/>
            <a:chOff x="924025" y="1526961"/>
            <a:chExt cx="4629752" cy="10156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A33F43A-BD1A-553B-06DA-8835C35F7A42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B67348F-0A68-7A14-FDD2-90DB67E9738C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Salida por pantalla: </a:t>
              </a: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System.out.println</a:t>
              </a:r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()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78A530-1A5D-8785-759C-C772C57FE6DA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F19071A-1D4B-F002-BC19-C05DC8D11D6C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F8AFBE6-C964-05E8-F6B1-8D161CBA1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Salida por pantalla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2B51A4-6595-180D-F1BD-40BBBE25AE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23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08F028-6F1C-E7A2-BA08-368D45910F3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7355186" cy="4119971"/>
          </a:xfrm>
        </p:spPr>
        <p:txBody>
          <a:bodyPr>
            <a:normAutofit/>
          </a:bodyPr>
          <a:lstStyle/>
          <a:p>
            <a:r>
              <a:rPr lang="es-ES" dirty="0"/>
              <a:t>El método utilizado es </a:t>
            </a:r>
            <a:r>
              <a:rPr lang="es-ES" b="1" dirty="0" err="1">
                <a:solidFill>
                  <a:schemeClr val="accent2"/>
                </a:solidFill>
              </a:rPr>
              <a:t>println</a:t>
            </a:r>
            <a:r>
              <a:rPr lang="es-ES" b="1" dirty="0">
                <a:solidFill>
                  <a:schemeClr val="accent2"/>
                </a:solidFill>
              </a:rPr>
              <a:t>()</a:t>
            </a:r>
            <a:r>
              <a:rPr lang="es-ES" dirty="0"/>
              <a:t> (</a:t>
            </a:r>
            <a:r>
              <a:rPr lang="es-ES" i="1" dirty="0" err="1"/>
              <a:t>print</a:t>
            </a:r>
            <a:r>
              <a:rPr lang="es-ES" i="1" dirty="0"/>
              <a:t> line</a:t>
            </a:r>
            <a:r>
              <a:rPr lang="es-ES" dirty="0"/>
              <a:t>)</a:t>
            </a:r>
          </a:p>
          <a:p>
            <a:r>
              <a:rPr lang="es-ES" dirty="0"/>
              <a:t>Esta sentencia le indica a la computadora mostrar algo en la pantalla.</a:t>
            </a:r>
          </a:p>
          <a:p>
            <a:r>
              <a:rPr lang="es-ES" dirty="0"/>
              <a:t>Se puede imprimir texto, variables, objetos y otros elementos.</a:t>
            </a:r>
          </a:p>
          <a:p>
            <a:r>
              <a:rPr lang="es-ES" dirty="0"/>
              <a:t>Luego de imprimir agrega un salto de línea.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9E9A9A-EBB2-38C6-3EEB-E1ECA936703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59784" y="2830789"/>
            <a:ext cx="3608619" cy="36141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4982B9-E402-6C81-E88E-4C91F7FFF92B}"/>
              </a:ext>
            </a:extLst>
          </p:cNvPr>
          <p:cNvSpPr txBox="1"/>
          <p:nvPr/>
        </p:nvSpPr>
        <p:spPr>
          <a:xfrm>
            <a:off x="8437831" y="3537636"/>
            <a:ext cx="296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0070C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Programando en Java _</a:t>
            </a:r>
            <a:endParaRPr lang="en-US" sz="1600" dirty="0">
              <a:solidFill>
                <a:srgbClr val="0070C0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C4BB8-6CD5-A868-AD9D-4748F626AEDB}"/>
              </a:ext>
            </a:extLst>
          </p:cNvPr>
          <p:cNvSpPr txBox="1"/>
          <p:nvPr/>
        </p:nvSpPr>
        <p:spPr>
          <a:xfrm>
            <a:off x="197261" y="6248018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</a:t>
            </a:r>
            <a:br>
              <a:rPr lang="en-US" sz="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https://i.pinimg.com/736x/a1/f4/65/a1f46544b651c57ba33a2154399cde29.jpg</a:t>
            </a:r>
          </a:p>
        </p:txBody>
      </p:sp>
    </p:spTree>
    <p:extLst>
      <p:ext uri="{BB962C8B-B14F-4D97-AF65-F5344CB8AC3E}">
        <p14:creationId xmlns:p14="http://schemas.microsoft.com/office/powerpoint/2010/main" val="368763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1AF5C-F28B-4CB0-6652-274D9C9C1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System.out.println</a:t>
            </a:r>
            <a:r>
              <a:rPr lang="es-ES" dirty="0"/>
              <a:t>()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E2F7D9-8577-5EF1-FCCA-CF16C7552F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24</a:t>
            </a:fld>
            <a:endParaRPr lang="es-P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A5D9F39-72EA-EFEF-D1F2-953983DC4446}"/>
              </a:ext>
            </a:extLst>
          </p:cNvPr>
          <p:cNvGrpSpPr/>
          <p:nvPr/>
        </p:nvGrpSpPr>
        <p:grpSpPr>
          <a:xfrm>
            <a:off x="2093457" y="2467314"/>
            <a:ext cx="8164119" cy="2961415"/>
            <a:chOff x="1637945" y="3389646"/>
            <a:chExt cx="8164119" cy="296141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3413AC-808A-B74C-C3C7-FF8BFBEDF6D7}"/>
                </a:ext>
              </a:extLst>
            </p:cNvPr>
            <p:cNvSpPr txBox="1"/>
            <p:nvPr/>
          </p:nvSpPr>
          <p:spPr>
            <a:xfrm>
              <a:off x="1637945" y="4313793"/>
              <a:ext cx="8164119" cy="578882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0" lang="en-US" altLang="en-US" sz="2800" i="0" u="none" strike="noStrike" cap="none" normalizeH="0" baseline="0" dirty="0" err="1">
                  <a:ln>
                    <a:noFill/>
                  </a:ln>
                  <a:solidFill>
                    <a:srgbClr val="00B0F0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System</a:t>
              </a:r>
              <a:r>
                <a:rPr kumimoji="0" lang="en-US" altLang="en-US" sz="280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.</a:t>
              </a:r>
              <a:r>
                <a:rPr kumimoji="0" lang="en-US" altLang="en-US" sz="2800" i="1" u="none" strike="noStrike" cap="none" normalizeH="0" baseline="0" dirty="0" err="1">
                  <a:ln>
                    <a:noFill/>
                  </a:ln>
                  <a:solidFill>
                    <a:srgbClr val="FF00FF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out</a:t>
              </a:r>
              <a:r>
                <a:rPr kumimoji="0" lang="en-US" altLang="en-US" sz="280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.</a:t>
              </a:r>
              <a:r>
                <a:rPr kumimoji="0" lang="en-US" altLang="en-US" sz="2800" i="0" u="none" strike="noStrike" cap="none" normalizeH="0" baseline="0" dirty="0" err="1">
                  <a:ln>
                    <a:noFill/>
                  </a:ln>
                  <a:solidFill>
                    <a:srgbClr val="FFC000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println</a:t>
              </a:r>
              <a:r>
                <a:rPr kumimoji="0" lang="en-US" altLang="en-US" sz="280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(</a:t>
              </a:r>
              <a:r>
                <a:rPr kumimoji="0" lang="en-US" altLang="en-US" sz="2800" i="0" u="none" strike="noStrike" cap="none" normalizeH="0" baseline="0" dirty="0">
                  <a:ln>
                    <a:noFill/>
                  </a:ln>
                  <a:solidFill>
                    <a:srgbClr val="92D050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"Hello! UTP"</a:t>
              </a:r>
              <a:r>
                <a:rPr kumimoji="0" lang="en-US" altLang="en-US" sz="280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)</a:t>
              </a:r>
              <a:r>
                <a:rPr kumimoji="0" lang="en-US" altLang="en-US" sz="280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;</a:t>
              </a:r>
              <a:endParaRPr lang="en-US" sz="16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DC981FE-CB2E-CA9D-C0A2-312537E972A6}"/>
                </a:ext>
              </a:extLst>
            </p:cNvPr>
            <p:cNvSpPr txBox="1"/>
            <p:nvPr/>
          </p:nvSpPr>
          <p:spPr>
            <a:xfrm>
              <a:off x="1637945" y="3389646"/>
              <a:ext cx="37240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  <a:latin typeface="Helvetica" pitchFamily="2" charset="0"/>
                </a:rPr>
                <a:t>Referido al sistema (computadora)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77D2C1-ADFB-A81D-155A-88E8303C2AC0}"/>
                </a:ext>
              </a:extLst>
            </p:cNvPr>
            <p:cNvSpPr txBox="1"/>
            <p:nvPr/>
          </p:nvSpPr>
          <p:spPr>
            <a:xfrm>
              <a:off x="2130485" y="5704730"/>
              <a:ext cx="27531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  <a:latin typeface="Helvetica" pitchFamily="2" charset="0"/>
                </a:rPr>
                <a:t>Referido a la salida estándar (monitor)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08A09D7-4369-DD70-C439-6BAB757B8BBB}"/>
                </a:ext>
              </a:extLst>
            </p:cNvPr>
            <p:cNvSpPr txBox="1"/>
            <p:nvPr/>
          </p:nvSpPr>
          <p:spPr>
            <a:xfrm>
              <a:off x="5247030" y="5702658"/>
              <a:ext cx="35800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  <a:latin typeface="Helvetica" pitchFamily="2" charset="0"/>
                </a:rPr>
                <a:t>Referido al método que realiza la impresión (</a:t>
              </a:r>
              <a:r>
                <a:rPr lang="es-ES" sz="1800" i="1" dirty="0" err="1">
                  <a:solidFill>
                    <a:schemeClr val="bg1">
                      <a:lumMod val="50000"/>
                    </a:schemeClr>
                  </a:solidFill>
                  <a:latin typeface="Helvetica" pitchFamily="2" charset="0"/>
                </a:rPr>
                <a:t>print</a:t>
              </a:r>
              <a:r>
                <a:rPr lang="es-ES" sz="1800" i="1" dirty="0">
                  <a:solidFill>
                    <a:schemeClr val="bg1">
                      <a:lumMod val="50000"/>
                    </a:schemeClr>
                  </a:solidFill>
                  <a:latin typeface="Helvetica" pitchFamily="2" charset="0"/>
                </a:rPr>
                <a:t> line</a:t>
              </a:r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  <a:latin typeface="Helvetica" pitchFamily="2" charset="0"/>
                </a:rPr>
                <a:t>)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925F5C1-2E58-A743-6D64-39B0B47D18C0}"/>
                </a:ext>
              </a:extLst>
            </p:cNvPr>
            <p:cNvSpPr txBox="1"/>
            <p:nvPr/>
          </p:nvSpPr>
          <p:spPr>
            <a:xfrm>
              <a:off x="6586675" y="3403966"/>
              <a:ext cx="1838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  <a:latin typeface="Helvetica" pitchFamily="2" charset="0"/>
                </a:rPr>
                <a:t>Texto a imprimir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52A0558-A0F3-A8CA-D65F-98255AB97F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79808" y="3774380"/>
              <a:ext cx="2961" cy="538339"/>
            </a:xfrm>
            <a:prstGeom prst="straightConnector1">
              <a:avLst/>
            </a:prstGeom>
            <a:ln w="28575">
              <a:solidFill>
                <a:srgbClr val="FF4164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03120E5-28C1-E58F-86E8-C6A82CA7E2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4713" y="4945610"/>
              <a:ext cx="483483" cy="666760"/>
            </a:xfrm>
            <a:prstGeom prst="straightConnector1">
              <a:avLst/>
            </a:prstGeom>
            <a:ln w="28575">
              <a:solidFill>
                <a:srgbClr val="FF4164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F7FE6B8-6F92-2932-4A52-2ADE9CDD37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13322" y="4934299"/>
              <a:ext cx="439602" cy="668835"/>
            </a:xfrm>
            <a:prstGeom prst="straightConnector1">
              <a:avLst/>
            </a:prstGeom>
            <a:ln w="28575">
              <a:solidFill>
                <a:srgbClr val="FF4164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ABBFAE5-B705-593F-B911-B1D99BF288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8278" y="3733284"/>
              <a:ext cx="206509" cy="560939"/>
            </a:xfrm>
            <a:prstGeom prst="straightConnector1">
              <a:avLst/>
            </a:prstGeom>
            <a:ln w="28575">
              <a:solidFill>
                <a:srgbClr val="FF4164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5812853-3741-BF22-266B-2ACA98A89C1D}"/>
              </a:ext>
            </a:extLst>
          </p:cNvPr>
          <p:cNvGrpSpPr/>
          <p:nvPr/>
        </p:nvGrpSpPr>
        <p:grpSpPr>
          <a:xfrm>
            <a:off x="858237" y="-32842"/>
            <a:ext cx="4629752" cy="1015663"/>
            <a:chOff x="924025" y="1526961"/>
            <a:chExt cx="4629752" cy="101566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F68CF3F-6D88-1911-1500-C05DB5422C0E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BC7E55-0AA1-BA54-C087-9ED60850F3B1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Salida por pantalla: </a:t>
              </a: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System.out.println</a:t>
              </a:r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()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06A186-AAED-6CCE-D519-4407C252312E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59E8FAC-99C6-85B6-A30C-7F1CCF2D60F3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759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9B383-610A-55BE-2E22-98F847CF7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Secuencias de escape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A55AC1-AEFE-66D9-BD64-7A76682BA4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25</a:t>
            </a:fld>
            <a:endParaRPr lang="es-PE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DEE0049-7E92-B0EA-043B-5DD7411B0F42}"/>
              </a:ext>
            </a:extLst>
          </p:cNvPr>
          <p:cNvGraphicFramePr>
            <a:graphicFrameLocks noGrp="1"/>
          </p:cNvGraphicFramePr>
          <p:nvPr>
            <p:ph sz="quarter" idx="13"/>
          </p:nvPr>
        </p:nvGraphicFramePr>
        <p:xfrm>
          <a:off x="946841" y="1719156"/>
          <a:ext cx="6196343" cy="3169920"/>
        </p:xfrm>
        <a:graphic>
          <a:graphicData uri="http://schemas.openxmlformats.org/drawingml/2006/table">
            <a:tbl>
              <a:tblPr firstRow="1">
                <a:tableStyleId>{1E171933-4619-4E11-9A3F-F7608DF75F80}</a:tableStyleId>
              </a:tblPr>
              <a:tblGrid>
                <a:gridCol w="2841014">
                  <a:extLst>
                    <a:ext uri="{9D8B030D-6E8A-4147-A177-3AD203B41FA5}">
                      <a16:colId xmlns:a16="http://schemas.microsoft.com/office/drawing/2014/main" val="2967026462"/>
                    </a:ext>
                  </a:extLst>
                </a:gridCol>
                <a:gridCol w="3355329">
                  <a:extLst>
                    <a:ext uri="{9D8B030D-6E8A-4147-A177-3AD203B41FA5}">
                      <a16:colId xmlns:a16="http://schemas.microsoft.com/office/drawing/2014/main" val="3197466556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algn="l" fontAlgn="base"/>
                      <a:r>
                        <a:rPr lang="es-419" sz="2000" b="0" dirty="0">
                          <a:solidFill>
                            <a:srgbClr val="FFFFFF"/>
                          </a:solidFill>
                          <a:effectLst/>
                          <a:latin typeface="Helvetica" pitchFamily="2" charset="0"/>
                        </a:rPr>
                        <a:t>Secuencia de escape​</a:t>
                      </a:r>
                      <a:endParaRPr lang="es-419" sz="2000" b="0" i="0" dirty="0">
                        <a:solidFill>
                          <a:srgbClr val="FFFFFF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419" sz="2000" b="0" dirty="0">
                          <a:solidFill>
                            <a:srgbClr val="FFFFFF"/>
                          </a:solidFill>
                          <a:effectLst/>
                          <a:latin typeface="Helvetica" pitchFamily="2" charset="0"/>
                        </a:rPr>
                        <a:t>Descripción​</a:t>
                      </a:r>
                      <a:endParaRPr lang="es-419" sz="2000" b="0" i="0" dirty="0">
                        <a:solidFill>
                          <a:srgbClr val="FFFFFF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182656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l" fontAlgn="base"/>
                      <a:r>
                        <a:rPr lang="es-419" sz="2000" b="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\’​</a:t>
                      </a:r>
                      <a:endParaRPr lang="es-419" sz="2000" b="0" i="0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419" sz="2000" b="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Comilla simple​</a:t>
                      </a:r>
                      <a:endParaRPr lang="es-419" sz="2000" b="0" i="0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41388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l" fontAlgn="base"/>
                      <a:r>
                        <a:rPr lang="es-419" sz="2000" b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\”​</a:t>
                      </a:r>
                      <a:endParaRPr lang="es-419" sz="2000" b="0" i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419" sz="2000" b="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Comilla doble​</a:t>
                      </a:r>
                      <a:endParaRPr lang="es-419" sz="2000" b="0" i="0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453082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l" fontAlgn="base"/>
                      <a:r>
                        <a:rPr lang="es-419" sz="2000" b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\\​</a:t>
                      </a:r>
                      <a:endParaRPr lang="es-419" sz="2000" b="0" i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419" sz="2000" b="0" dirty="0" err="1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Backslash</a:t>
                      </a:r>
                      <a:r>
                        <a:rPr lang="es-419" sz="2000" b="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​</a:t>
                      </a:r>
                      <a:endParaRPr lang="es-419" sz="2000" b="0" i="0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17166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l" fontAlgn="base"/>
                      <a:r>
                        <a:rPr lang="es-419" sz="2000" b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\r​</a:t>
                      </a:r>
                      <a:endParaRPr lang="es-419" sz="2000" b="0" i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419" sz="2000" b="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Retorno de carro​</a:t>
                      </a:r>
                      <a:endParaRPr lang="es-419" sz="2000" b="0" i="0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083846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l" fontAlgn="base"/>
                      <a:r>
                        <a:rPr lang="es-419" sz="2000" b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\n​</a:t>
                      </a:r>
                      <a:endParaRPr lang="es-419" sz="2000" b="0" i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419" sz="2000" b="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Nueva línea​</a:t>
                      </a:r>
                      <a:endParaRPr lang="es-419" sz="2000" b="0" i="0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898692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l" fontAlgn="base"/>
                      <a:r>
                        <a:rPr lang="es-419" sz="2000" b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\t​</a:t>
                      </a:r>
                      <a:endParaRPr lang="es-419" sz="2000" b="0" i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419" sz="2000" b="0" dirty="0" err="1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Tab</a:t>
                      </a:r>
                      <a:r>
                        <a:rPr lang="es-419" sz="2000" b="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​</a:t>
                      </a:r>
                      <a:endParaRPr lang="es-419" sz="2000" b="0" i="0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517133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l" fontAlgn="base"/>
                      <a:r>
                        <a:rPr lang="es-419" sz="2000" b="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\b​</a:t>
                      </a:r>
                      <a:endParaRPr lang="es-419" sz="2000" b="0" i="0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419" sz="2000" b="0" dirty="0" err="1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Backspace</a:t>
                      </a:r>
                      <a:r>
                        <a:rPr lang="es-419" sz="2000" b="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​</a:t>
                      </a:r>
                      <a:endParaRPr lang="es-419" sz="2000" b="0" i="0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801106"/>
                  </a:ext>
                </a:extLst>
              </a:tr>
            </a:tbl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6F2EEDFD-1E2B-48E1-437D-F24F0629E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841" y="5166654"/>
            <a:ext cx="10248318" cy="408623"/>
          </a:xfrm>
          <a:prstGeom prst="round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\n\t\"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Steve Jobs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\"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announced the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\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iPhone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at 2007."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B2F9E2-D43F-0227-33A4-36A66BB2A7A8}"/>
              </a:ext>
            </a:extLst>
          </p:cNvPr>
          <p:cNvSpPr txBox="1"/>
          <p:nvPr/>
        </p:nvSpPr>
        <p:spPr>
          <a:xfrm>
            <a:off x="1761653" y="5870837"/>
            <a:ext cx="6097508" cy="618708"/>
          </a:xfrm>
          <a:prstGeom prst="roundRect">
            <a:avLst>
              <a:gd name="adj" fmla="val 10411"/>
            </a:avLst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	"Steve Jobs" announced the </a:t>
            </a:r>
          </a:p>
          <a:p>
            <a:r>
              <a:rPr lang="en-US" sz="16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iPhone at 2007.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5F54DF-A719-D33C-5BAA-71D823397039}"/>
              </a:ext>
            </a:extLst>
          </p:cNvPr>
          <p:cNvSpPr txBox="1"/>
          <p:nvPr/>
        </p:nvSpPr>
        <p:spPr>
          <a:xfrm>
            <a:off x="915161" y="5852501"/>
            <a:ext cx="1408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Salida: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551C949-019A-10DD-F546-E59F33A51290}"/>
              </a:ext>
            </a:extLst>
          </p:cNvPr>
          <p:cNvGrpSpPr/>
          <p:nvPr/>
        </p:nvGrpSpPr>
        <p:grpSpPr>
          <a:xfrm>
            <a:off x="858237" y="-32842"/>
            <a:ext cx="4629752" cy="1015663"/>
            <a:chOff x="924025" y="1526961"/>
            <a:chExt cx="4629752" cy="101566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AC0C36-9856-488D-915A-17A56E2D89F0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13D692D-13B6-A8CB-E42C-A1A31FE45AA5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Salida por pantalla: </a:t>
              </a: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System.out.println</a:t>
              </a:r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()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8A4C5D5-8FAC-C399-A475-06618184B50D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81F6032-19F0-69C9-30C4-B1077F289B46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103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6B983-D187-5021-011D-340D9A6463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26</a:t>
            </a:fld>
            <a:endParaRPr lang="es-PE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E7D35A-999B-BEC3-A1FE-83D4A699084C}"/>
              </a:ext>
            </a:extLst>
          </p:cNvPr>
          <p:cNvGrpSpPr/>
          <p:nvPr/>
        </p:nvGrpSpPr>
        <p:grpSpPr>
          <a:xfrm>
            <a:off x="1955128" y="4451144"/>
            <a:ext cx="4629752" cy="1015663"/>
            <a:chOff x="924025" y="1526961"/>
            <a:chExt cx="4629752" cy="1015663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DE43D48-A8F8-0DF2-1001-D5FDD5FF2C6B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8F2A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2BEA270-D0DD-E83C-8505-88C9D29A50BF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/>
                </a:rPr>
                <a:t>Práctica</a:t>
              </a:r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50D84CE-F32A-1F88-1274-CAA8D6234924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5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1D92532-6B25-E809-E479-70119D6AA69E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32F08B-E599-8764-EE5E-B3C48CE274CF}"/>
              </a:ext>
            </a:extLst>
          </p:cNvPr>
          <p:cNvSpPr txBox="1"/>
          <p:nvPr/>
        </p:nvSpPr>
        <p:spPr>
          <a:xfrm rot="16200000">
            <a:off x="-1552306" y="2760043"/>
            <a:ext cx="55996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b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contenido</a:t>
            </a:r>
            <a:endParaRPr lang="en-US" sz="8800" b="1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8EC2C4-D534-A87E-5305-9BD92B9838D9}"/>
              </a:ext>
            </a:extLst>
          </p:cNvPr>
          <p:cNvGrpSpPr/>
          <p:nvPr/>
        </p:nvGrpSpPr>
        <p:grpSpPr>
          <a:xfrm>
            <a:off x="1955128" y="892964"/>
            <a:ext cx="4629752" cy="1015663"/>
            <a:chOff x="924025" y="1526961"/>
            <a:chExt cx="4629752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E41E11-2903-D4AD-BABB-046EDBE4AABD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B12F7A-F286-0B30-D30E-E9A916CC839B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/>
                </a:rPr>
                <a:t>Identificadores, variables y constantes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EEA1CE-79B2-915B-2C77-2F1212A1BF6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0C6426-CF18-244B-D9EC-4576E393467C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62550A-9487-0FB4-AEF5-18BF59D1D1BB}"/>
              </a:ext>
            </a:extLst>
          </p:cNvPr>
          <p:cNvGrpSpPr/>
          <p:nvPr/>
        </p:nvGrpSpPr>
        <p:grpSpPr>
          <a:xfrm>
            <a:off x="1955128" y="1782509"/>
            <a:ext cx="4629752" cy="1015663"/>
            <a:chOff x="924025" y="1526961"/>
            <a:chExt cx="4629752" cy="1015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EE3C4A-25E0-0661-5719-DFD8A408196E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03E694-3539-B74F-A7F9-A90BF4FC7172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/>
                  <a:cs typeface="Helvetica"/>
                </a:rPr>
                <a:t>Asignación e inicialización de variables</a:t>
              </a:r>
              <a:endParaRPr lang="es-ES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BD6589-A9C6-D2FD-D50D-C5AAC8113E8A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E0265B7-9BAF-D770-6E56-5AE1A9C41973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98A8C9-355C-B375-F419-53EB7FBA52CF}"/>
              </a:ext>
            </a:extLst>
          </p:cNvPr>
          <p:cNvGrpSpPr/>
          <p:nvPr/>
        </p:nvGrpSpPr>
        <p:grpSpPr>
          <a:xfrm>
            <a:off x="1955128" y="2672054"/>
            <a:ext cx="4629752" cy="1015663"/>
            <a:chOff x="924025" y="1526961"/>
            <a:chExt cx="4629752" cy="101566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68C5937-AEC8-D4AC-1863-47EC6A0DD5D7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9DA0B8-3305-EA9B-D50C-133423FA16B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Salida por pantalla: </a:t>
              </a: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System.out.println</a:t>
              </a:r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()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19D950-4EA4-CB17-5AF9-0E716D1D0C9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DB44CEB-5449-91C4-4D8C-947E50150B6A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7A02629-4A6E-5209-A780-E0E1B507D404}"/>
              </a:ext>
            </a:extLst>
          </p:cNvPr>
          <p:cNvSpPr/>
          <p:nvPr/>
        </p:nvSpPr>
        <p:spPr>
          <a:xfrm>
            <a:off x="1801640" y="683513"/>
            <a:ext cx="9678154" cy="55996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5B4B5B-713C-2D58-C773-D4CFF9997391}"/>
              </a:ext>
            </a:extLst>
          </p:cNvPr>
          <p:cNvGrpSpPr/>
          <p:nvPr/>
        </p:nvGrpSpPr>
        <p:grpSpPr>
          <a:xfrm>
            <a:off x="1955128" y="3561599"/>
            <a:ext cx="4629752" cy="1015663"/>
            <a:chOff x="924025" y="1526961"/>
            <a:chExt cx="4629752" cy="101566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5F2FB8B-07D6-48FB-E370-38EA16365289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BA7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8AFDEB-1E73-3FEA-2DFF-DBAF08C0A2B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/>
                </a:rPr>
                <a:t>Entrada mediante teclado: la clase Scanner</a:t>
              </a:r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02F77E9-2E11-217F-40EC-8E3C7703B3BB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4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69D5F82-C60A-5B84-5E19-A1B153065B8D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039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650E942-9A7C-B76A-B0B2-1CC0E2196185}"/>
              </a:ext>
            </a:extLst>
          </p:cNvPr>
          <p:cNvGrpSpPr/>
          <p:nvPr/>
        </p:nvGrpSpPr>
        <p:grpSpPr>
          <a:xfrm>
            <a:off x="838200" y="-36377"/>
            <a:ext cx="4629752" cy="1015663"/>
            <a:chOff x="924025" y="1526961"/>
            <a:chExt cx="4629752" cy="101566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F7214EF-C9A5-4C0C-F5EE-C6D27C362DF7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BA7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47D6A5-4FE5-C481-F423-BFF670A905B7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/>
                </a:rPr>
                <a:t>Entrada mediante teclado: la clase Scanner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8238CFD-9C75-9172-4616-B9B3A43CEF0F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4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F24F60-F9FF-B0CD-1F65-FA8028EB781F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864A96E-FE1F-DD8B-F02B-3F2A1FB1D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Clase Scanner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E6D38B-89CE-4804-188C-6F68B0C16C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27</a:t>
            </a:fld>
            <a:endParaRPr lang="es-PE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4BADA09-F75D-A2CA-47AC-95179677140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b="1" dirty="0">
                <a:solidFill>
                  <a:schemeClr val="accent2"/>
                </a:solidFill>
              </a:rPr>
              <a:t>Scanner</a:t>
            </a:r>
            <a:r>
              <a:rPr lang="es-ES" dirty="0"/>
              <a:t> es una clase para </a:t>
            </a:r>
            <a:r>
              <a:rPr lang="es-ES" b="1" dirty="0">
                <a:solidFill>
                  <a:schemeClr val="accent2"/>
                </a:solidFill>
              </a:rPr>
              <a:t>leer datos</a:t>
            </a:r>
            <a:r>
              <a:rPr lang="es-ES" dirty="0"/>
              <a:t> desde diversas fuentes, entre ellas, el teclado.</a:t>
            </a:r>
          </a:p>
          <a:p>
            <a:r>
              <a:rPr lang="es-ES" b="1" dirty="0">
                <a:solidFill>
                  <a:schemeClr val="accent2"/>
                </a:solidFill>
              </a:rPr>
              <a:t>Scanner</a:t>
            </a:r>
            <a:r>
              <a:rPr lang="es-ES" dirty="0"/>
              <a:t> fragmenta datos en </a:t>
            </a:r>
            <a:r>
              <a:rPr lang="es-ES" b="1" dirty="0">
                <a:solidFill>
                  <a:schemeClr val="accent2"/>
                </a:solidFill>
              </a:rPr>
              <a:t>tokens</a:t>
            </a:r>
            <a:r>
              <a:rPr lang="es-ES" dirty="0"/>
              <a:t> usando un delimitador (por defecto espacio en blanco)</a:t>
            </a:r>
          </a:p>
          <a:p>
            <a:r>
              <a:rPr lang="es-ES" dirty="0"/>
              <a:t>Estos tokens pueden ser convertidos en diferentes tipos de datos.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CC5AFC6-96DA-19B9-F7AA-FAD8E04E5729}"/>
              </a:ext>
            </a:extLst>
          </p:cNvPr>
          <p:cNvGrpSpPr/>
          <p:nvPr/>
        </p:nvGrpSpPr>
        <p:grpSpPr>
          <a:xfrm>
            <a:off x="1714477" y="5142721"/>
            <a:ext cx="8597420" cy="824242"/>
            <a:chOff x="1714477" y="5504851"/>
            <a:chExt cx="8597420" cy="824242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D3C6E9D-ABD3-9997-5A81-D53FCEF3FAA4}"/>
                </a:ext>
              </a:extLst>
            </p:cNvPr>
            <p:cNvSpPr/>
            <p:nvPr/>
          </p:nvSpPr>
          <p:spPr>
            <a:xfrm>
              <a:off x="1714477" y="5504851"/>
              <a:ext cx="2024601" cy="824242"/>
            </a:xfrm>
            <a:prstGeom prst="round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Aplicación Java</a:t>
              </a:r>
              <a:endParaRPr lang="en-US" sz="1600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5354BC7-B3D5-D34C-79F0-17941223EDDE}"/>
                </a:ext>
              </a:extLst>
            </p:cNvPr>
            <p:cNvSpPr/>
            <p:nvPr/>
          </p:nvSpPr>
          <p:spPr>
            <a:xfrm>
              <a:off x="4901308" y="5504851"/>
              <a:ext cx="2024601" cy="824242"/>
            </a:xfrm>
            <a:prstGeom prst="round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Scanner</a:t>
              </a:r>
              <a:endParaRPr lang="en-US" sz="1600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B762A51-DB7C-DFE1-2F51-BB494F5FA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88139" y="5504851"/>
              <a:ext cx="2223758" cy="824242"/>
            </a:xfrm>
            <a:prstGeom prst="rect">
              <a:avLst/>
            </a:prstGeom>
          </p:spPr>
        </p:pic>
        <p:sp>
          <p:nvSpPr>
            <p:cNvPr id="21" name="Arrow: Left 20">
              <a:extLst>
                <a:ext uri="{FF2B5EF4-FFF2-40B4-BE49-F238E27FC236}">
                  <a16:creationId xmlns:a16="http://schemas.microsoft.com/office/drawing/2014/main" id="{02E1275D-CA94-A41A-6C8B-6219AFC983F0}"/>
                </a:ext>
              </a:extLst>
            </p:cNvPr>
            <p:cNvSpPr/>
            <p:nvPr/>
          </p:nvSpPr>
          <p:spPr>
            <a:xfrm>
              <a:off x="3959011" y="5782793"/>
              <a:ext cx="722363" cy="268358"/>
            </a:xfrm>
            <a:prstGeom prst="lef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Left 23">
              <a:extLst>
                <a:ext uri="{FF2B5EF4-FFF2-40B4-BE49-F238E27FC236}">
                  <a16:creationId xmlns:a16="http://schemas.microsoft.com/office/drawing/2014/main" id="{D5E155B0-FDE3-906E-C231-5B4E2B7528F4}"/>
                </a:ext>
              </a:extLst>
            </p:cNvPr>
            <p:cNvSpPr/>
            <p:nvPr/>
          </p:nvSpPr>
          <p:spPr>
            <a:xfrm>
              <a:off x="7145843" y="5782793"/>
              <a:ext cx="722363" cy="268358"/>
            </a:xfrm>
            <a:prstGeom prst="lef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1E59917-D32B-CAF4-2A83-530DEDEA34B0}"/>
              </a:ext>
            </a:extLst>
          </p:cNvPr>
          <p:cNvSpPr txBox="1"/>
          <p:nvPr/>
        </p:nvSpPr>
        <p:spPr>
          <a:xfrm>
            <a:off x="104322" y="6388405"/>
            <a:ext cx="8840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 https://w7.pngwing.com/pngs/237/738/png-transparent-black-computer-keyboard-computer-keyboard-computer-mouse-computer-hardware-keyboard-shortcut-keyboard-electronics-computer-electronic-device.png</a:t>
            </a:r>
          </a:p>
        </p:txBody>
      </p:sp>
    </p:spTree>
    <p:extLst>
      <p:ext uri="{BB962C8B-B14F-4D97-AF65-F5344CB8AC3E}">
        <p14:creationId xmlns:p14="http://schemas.microsoft.com/office/powerpoint/2010/main" val="113885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A96E-FE1F-DD8B-F02B-3F2A1FB1D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Clase Scanner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E6D38B-89CE-4804-188C-6F68B0C16C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28</a:t>
            </a:fld>
            <a:endParaRPr lang="es-PE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4BADA09-F75D-A2CA-47AC-95179677140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b="1" dirty="0"/>
              <a:t>Scanner</a:t>
            </a:r>
            <a:r>
              <a:rPr lang="es-ES" dirty="0"/>
              <a:t> está definida en el paquete </a:t>
            </a:r>
            <a:r>
              <a:rPr lang="es-ES" b="1" dirty="0" err="1">
                <a:solidFill>
                  <a:schemeClr val="accent2"/>
                </a:solidFill>
              </a:rPr>
              <a:t>java.util</a:t>
            </a:r>
            <a:r>
              <a:rPr lang="en-US" dirty="0"/>
              <a:t>, </a:t>
            </a:r>
            <a:r>
              <a:rPr lang="en-US" dirty="0" err="1"/>
              <a:t>por</a:t>
            </a:r>
            <a:r>
              <a:rPr lang="en-US" dirty="0"/>
              <a:t> tanto, para </a:t>
            </a:r>
            <a:r>
              <a:rPr lang="en-US" dirty="0" err="1"/>
              <a:t>utilizarla</a:t>
            </a:r>
            <a:r>
              <a:rPr lang="en-US" dirty="0"/>
              <a:t> </a:t>
            </a:r>
            <a:r>
              <a:rPr lang="en-US" dirty="0" err="1"/>
              <a:t>debemos</a:t>
            </a:r>
            <a:r>
              <a:rPr lang="en-US" dirty="0"/>
              <a:t> </a:t>
            </a:r>
            <a:r>
              <a:rPr lang="en-US" dirty="0" err="1"/>
              <a:t>importar</a:t>
            </a:r>
            <a:r>
              <a:rPr lang="en-US" dirty="0"/>
              <a:t> </a:t>
            </a:r>
            <a:r>
              <a:rPr lang="en-US" dirty="0" err="1"/>
              <a:t>dicha</a:t>
            </a:r>
            <a:r>
              <a:rPr lang="en-US" dirty="0"/>
              <a:t> </a:t>
            </a:r>
            <a:r>
              <a:rPr lang="en-US" dirty="0" err="1"/>
              <a:t>clase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Para </a:t>
            </a:r>
            <a:r>
              <a:rPr lang="en-US" dirty="0" err="1"/>
              <a:t>crear</a:t>
            </a:r>
            <a:r>
              <a:rPr lang="en-US" dirty="0"/>
              <a:t> un </a:t>
            </a:r>
            <a:r>
              <a:rPr lang="en-US" b="1" dirty="0"/>
              <a:t>Scanner</a:t>
            </a:r>
            <a:r>
              <a:rPr lang="en-US" dirty="0"/>
              <a:t> </a:t>
            </a:r>
            <a:r>
              <a:rPr lang="en-US" dirty="0" err="1"/>
              <a:t>utilizamos</a:t>
            </a:r>
            <a:r>
              <a:rPr lang="en-US" dirty="0"/>
              <a:t> la </a:t>
            </a:r>
            <a:r>
              <a:rPr lang="en-US" dirty="0" err="1"/>
              <a:t>siguiente</a:t>
            </a:r>
            <a:r>
              <a:rPr lang="en-US" dirty="0"/>
              <a:t> </a:t>
            </a:r>
            <a:r>
              <a:rPr lang="en-US" dirty="0" err="1"/>
              <a:t>instrucción</a:t>
            </a:r>
            <a:r>
              <a:rPr lang="en-US" dirty="0"/>
              <a:t>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456D959-4B61-18AE-2F84-5D46953998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5716" y="4725811"/>
            <a:ext cx="8776762" cy="578882"/>
          </a:xfrm>
          <a:prstGeom prst="round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Scanner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lector =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7D3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new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Scanner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00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4E01C5-E7DD-C32E-8D2E-C85A67A8E17D}"/>
              </a:ext>
            </a:extLst>
          </p:cNvPr>
          <p:cNvSpPr txBox="1"/>
          <p:nvPr/>
        </p:nvSpPr>
        <p:spPr>
          <a:xfrm>
            <a:off x="7566254" y="5416098"/>
            <a:ext cx="32454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System.in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se usa para leer desde la entrada estándar (teclado, consola, archivo, etc.)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61B80D0-024B-1D45-FB56-82A07571B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5716" y="3217998"/>
            <a:ext cx="5608447" cy="578882"/>
          </a:xfrm>
          <a:prstGeom prst="round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00B0F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import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java.util.Scanner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07A177-B9DA-4F12-AD81-36D18345213F}"/>
              </a:ext>
            </a:extLst>
          </p:cNvPr>
          <p:cNvSpPr txBox="1"/>
          <p:nvPr/>
        </p:nvSpPr>
        <p:spPr>
          <a:xfrm>
            <a:off x="7566255" y="3217998"/>
            <a:ext cx="32454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Las instrucciones </a:t>
            </a:r>
            <a:r>
              <a:rPr lang="es-ES" b="1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import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se colocan al inicio del archivo, luego de la declaración del paquete (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package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)</a:t>
            </a:r>
            <a:endParaRPr lang="en-US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FFFB125-7D25-08AA-3EE2-3AA226BFAE01}"/>
              </a:ext>
            </a:extLst>
          </p:cNvPr>
          <p:cNvGrpSpPr/>
          <p:nvPr/>
        </p:nvGrpSpPr>
        <p:grpSpPr>
          <a:xfrm>
            <a:off x="838200" y="-36377"/>
            <a:ext cx="4629752" cy="1015663"/>
            <a:chOff x="924025" y="1526961"/>
            <a:chExt cx="4629752" cy="101566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D1A6F8B-5CBF-FF26-6EB4-77DC87873C87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BA7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506605-6130-BE6A-9DBB-4A25BF5F1143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/>
                </a:rPr>
                <a:t>Entrada mediante teclado: la clase Scanner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36A328-E093-B9A5-EC1F-720F09790754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4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FF8E38-5CBA-955E-7DA4-78A12871BA2A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4580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502E9-785A-9B3A-1295-092A67B0F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Métodos de la clase Scanner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58343-E4A4-50F1-3325-A6614C2C1F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29</a:t>
            </a:fld>
            <a:endParaRPr lang="es-PE"/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D400A176-C66F-258A-E654-0A3BFBFD26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668477"/>
              </p:ext>
            </p:extLst>
          </p:nvPr>
        </p:nvGraphicFramePr>
        <p:xfrm>
          <a:off x="905577" y="1729064"/>
          <a:ext cx="10257346" cy="379902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480419">
                  <a:extLst>
                    <a:ext uri="{9D8B030D-6E8A-4147-A177-3AD203B41FA5}">
                      <a16:colId xmlns:a16="http://schemas.microsoft.com/office/drawing/2014/main" val="4150418632"/>
                    </a:ext>
                  </a:extLst>
                </a:gridCol>
                <a:gridCol w="7776927">
                  <a:extLst>
                    <a:ext uri="{9D8B030D-6E8A-4147-A177-3AD203B41FA5}">
                      <a16:colId xmlns:a16="http://schemas.microsoft.com/office/drawing/2014/main" val="3776409620"/>
                    </a:ext>
                  </a:extLst>
                </a:gridCol>
              </a:tblGrid>
              <a:tr h="394868">
                <a:tc>
                  <a:txBody>
                    <a:bodyPr/>
                    <a:lstStyle/>
                    <a:p>
                      <a:r>
                        <a:rPr lang="es-ES" sz="1800" b="0" dirty="0"/>
                        <a:t>Método</a:t>
                      </a:r>
                      <a:endParaRPr lang="en-US" sz="1800" b="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dirty="0"/>
                        <a:t>Descripción</a:t>
                      </a:r>
                      <a:endParaRPr lang="en-US" sz="1800" b="0" dirty="0"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012587"/>
                  </a:ext>
                </a:extLst>
              </a:tr>
              <a:tr h="394868">
                <a:tc>
                  <a:txBody>
                    <a:bodyPr/>
                    <a:lstStyle/>
                    <a:p>
                      <a:r>
                        <a:rPr lang="es-ES" sz="1800" b="1" dirty="0" err="1"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nextInt</a:t>
                      </a:r>
                      <a:r>
                        <a:rPr lang="es-ES" sz="1800" b="1" dirty="0"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()</a:t>
                      </a:r>
                      <a:endParaRPr lang="en-US" sz="1800" b="1" dirty="0"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dirty="0"/>
                        <a:t>Lee el siguiente token como un </a:t>
                      </a:r>
                      <a:r>
                        <a:rPr lang="es-ES" sz="1800" b="0" dirty="0" err="1"/>
                        <a:t>int</a:t>
                      </a:r>
                      <a:endParaRPr lang="en-US" sz="1800" b="0" dirty="0"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043374"/>
                  </a:ext>
                </a:extLst>
              </a:tr>
              <a:tr h="394868">
                <a:tc>
                  <a:txBody>
                    <a:bodyPr/>
                    <a:lstStyle/>
                    <a:p>
                      <a:r>
                        <a:rPr lang="es-ES" sz="1800" b="1" dirty="0" err="1"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nextByte</a:t>
                      </a:r>
                      <a:r>
                        <a:rPr lang="es-ES" sz="1800" b="1" dirty="0"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()</a:t>
                      </a:r>
                      <a:endParaRPr lang="en-US" sz="1800" b="1" dirty="0"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800" b="0" dirty="0"/>
                        <a:t>Lee el siguiente token como un byte</a:t>
                      </a:r>
                      <a:endParaRPr lang="en-US" sz="1800" b="0" dirty="0"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890116"/>
                  </a:ext>
                </a:extLst>
              </a:tr>
              <a:tr h="394868">
                <a:tc>
                  <a:txBody>
                    <a:bodyPr/>
                    <a:lstStyle/>
                    <a:p>
                      <a:r>
                        <a:rPr lang="es-ES" sz="1800" b="1" dirty="0" err="1"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nextBoolean</a:t>
                      </a:r>
                      <a:r>
                        <a:rPr lang="es-ES" sz="1800" b="1" dirty="0"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()</a:t>
                      </a:r>
                      <a:endParaRPr lang="en-US" sz="1800" b="1" dirty="0"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dirty="0"/>
                        <a:t>Lee el siguiente token como un </a:t>
                      </a:r>
                      <a:r>
                        <a:rPr lang="es-ES" sz="1800" b="0" dirty="0" err="1"/>
                        <a:t>boolean</a:t>
                      </a:r>
                      <a:endParaRPr lang="en-US" sz="1800" b="0" dirty="0"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646943"/>
                  </a:ext>
                </a:extLst>
              </a:tr>
              <a:tr h="394868">
                <a:tc>
                  <a:txBody>
                    <a:bodyPr/>
                    <a:lstStyle/>
                    <a:p>
                      <a:r>
                        <a:rPr lang="es-ES" sz="1800" b="1" dirty="0" err="1"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nextFloat</a:t>
                      </a:r>
                      <a:r>
                        <a:rPr lang="es-ES" sz="1800" b="1" dirty="0"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()</a:t>
                      </a:r>
                      <a:endParaRPr lang="en-US" sz="1800" b="1" dirty="0"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dirty="0"/>
                        <a:t>Lee el siguiente token como un </a:t>
                      </a:r>
                      <a:r>
                        <a:rPr lang="es-ES" sz="1800" b="0" dirty="0" err="1"/>
                        <a:t>float</a:t>
                      </a:r>
                      <a:endParaRPr lang="en-US" sz="1800" b="0" dirty="0"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8093"/>
                  </a:ext>
                </a:extLst>
              </a:tr>
              <a:tr h="394868">
                <a:tc>
                  <a:txBody>
                    <a:bodyPr/>
                    <a:lstStyle/>
                    <a:p>
                      <a:r>
                        <a:rPr lang="es-ES" sz="1800" b="1" dirty="0" err="1"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nextDouble</a:t>
                      </a:r>
                      <a:r>
                        <a:rPr lang="es-ES" sz="1800" b="1" dirty="0"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()</a:t>
                      </a:r>
                      <a:endParaRPr lang="en-US" sz="1800" b="1" dirty="0"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dirty="0"/>
                        <a:t>Lee el siguiente token como un </a:t>
                      </a:r>
                      <a:r>
                        <a:rPr lang="es-ES" sz="1800" b="0" dirty="0" err="1"/>
                        <a:t>double</a:t>
                      </a:r>
                      <a:endParaRPr lang="en-US" sz="1800" b="0" dirty="0"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760337"/>
                  </a:ext>
                </a:extLst>
              </a:tr>
              <a:tr h="394868">
                <a:tc>
                  <a:txBody>
                    <a:bodyPr/>
                    <a:lstStyle/>
                    <a:p>
                      <a:r>
                        <a:rPr lang="es-ES" sz="1800" b="1" dirty="0" err="1"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nextLong</a:t>
                      </a:r>
                      <a:r>
                        <a:rPr lang="es-ES" sz="1800" b="1" dirty="0"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()</a:t>
                      </a:r>
                      <a:endParaRPr lang="en-US" sz="1800" b="1" dirty="0"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dirty="0"/>
                        <a:t>Lee el siguiente token como un </a:t>
                      </a:r>
                      <a:r>
                        <a:rPr lang="es-ES" sz="1800" b="0" dirty="0" err="1"/>
                        <a:t>long</a:t>
                      </a:r>
                      <a:endParaRPr lang="en-US" sz="1800" b="0" dirty="0"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957801"/>
                  </a:ext>
                </a:extLst>
              </a:tr>
              <a:tr h="394868">
                <a:tc>
                  <a:txBody>
                    <a:bodyPr/>
                    <a:lstStyle/>
                    <a:p>
                      <a:r>
                        <a:rPr lang="es-ES" sz="1800" b="1" dirty="0" err="1"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nextLine</a:t>
                      </a:r>
                      <a:r>
                        <a:rPr lang="es-ES" sz="1800" b="1" dirty="0"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()</a:t>
                      </a:r>
                      <a:endParaRPr lang="en-US" sz="1800" b="1" dirty="0"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Lee la </a:t>
                      </a:r>
                      <a:r>
                        <a:rPr lang="en-US" sz="1800" b="0" dirty="0" err="1"/>
                        <a:t>línea</a:t>
                      </a:r>
                      <a:r>
                        <a:rPr lang="en-US" sz="1800" b="0" dirty="0"/>
                        <a:t> actual, </a:t>
                      </a:r>
                      <a:r>
                        <a:rPr lang="en-US" sz="1800" b="0" dirty="0" err="1"/>
                        <a:t>incluyendo</a:t>
                      </a:r>
                      <a:r>
                        <a:rPr lang="en-US" sz="1800" b="0" dirty="0"/>
                        <a:t> </a:t>
                      </a:r>
                      <a:r>
                        <a:rPr lang="en-US" sz="1800" b="0" dirty="0" err="1"/>
                        <a:t>el</a:t>
                      </a:r>
                      <a:r>
                        <a:rPr lang="en-US" sz="1800" b="0" dirty="0"/>
                        <a:t> </a:t>
                      </a:r>
                      <a:r>
                        <a:rPr lang="en-US" sz="1800" b="0" dirty="0" err="1"/>
                        <a:t>salto</a:t>
                      </a:r>
                      <a:r>
                        <a:rPr lang="en-US" sz="1800" b="0" dirty="0"/>
                        <a:t> de </a:t>
                      </a:r>
                      <a:r>
                        <a:rPr lang="en-US" sz="1800" b="0" dirty="0" err="1"/>
                        <a:t>línea</a:t>
                      </a:r>
                      <a:r>
                        <a:rPr lang="en-US" sz="1800" b="0" dirty="0"/>
                        <a:t> \n (Enter)</a:t>
                      </a:r>
                      <a:endParaRPr lang="en-US" sz="1800" b="0" dirty="0"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080145"/>
                  </a:ext>
                </a:extLst>
              </a:tr>
              <a:tr h="394868">
                <a:tc>
                  <a:txBody>
                    <a:bodyPr/>
                    <a:lstStyle/>
                    <a:p>
                      <a:r>
                        <a:rPr lang="es-ES" sz="1800" b="1" dirty="0" err="1"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next</a:t>
                      </a:r>
                      <a:r>
                        <a:rPr lang="es-ES" sz="1800" b="1" dirty="0"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().</a:t>
                      </a:r>
                      <a:r>
                        <a:rPr lang="es-ES" sz="1800" b="1" dirty="0" err="1"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charAt</a:t>
                      </a:r>
                      <a:r>
                        <a:rPr lang="es-ES" sz="1800" b="1" dirty="0"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(0)</a:t>
                      </a:r>
                      <a:endParaRPr lang="en-US" sz="1800" b="1" dirty="0"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dirty="0">
                          <a:latin typeface="Helvetica" pitchFamily="2" charset="0"/>
                        </a:rPr>
                        <a:t>Para leer un solo </a:t>
                      </a:r>
                      <a:r>
                        <a:rPr lang="es-ES" sz="1800" b="0" dirty="0" err="1">
                          <a:latin typeface="Helvetica" pitchFamily="2" charset="0"/>
                        </a:rPr>
                        <a:t>caracter</a:t>
                      </a:r>
                      <a:r>
                        <a:rPr lang="es-ES" sz="1800" b="0" dirty="0">
                          <a:latin typeface="Helvetica" pitchFamily="2" charset="0"/>
                        </a:rPr>
                        <a:t>. </a:t>
                      </a:r>
                      <a:r>
                        <a:rPr lang="es-ES" sz="1600" b="1" dirty="0" err="1">
                          <a:solidFill>
                            <a:schemeClr val="accent1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next</a:t>
                      </a:r>
                      <a:r>
                        <a:rPr lang="es-ES" sz="1600" b="1" dirty="0">
                          <a:solidFill>
                            <a:schemeClr val="accent1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()</a:t>
                      </a:r>
                      <a:r>
                        <a:rPr lang="es-ES" sz="1800" b="0" dirty="0">
                          <a:latin typeface="Helvetica" pitchFamily="2" charset="0"/>
                        </a:rPr>
                        <a:t> retorna el siguiente token, mientras que </a:t>
                      </a:r>
                      <a:r>
                        <a:rPr lang="es-ES" sz="1600" b="1" dirty="0" err="1">
                          <a:solidFill>
                            <a:schemeClr val="accent1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charAt</a:t>
                      </a:r>
                      <a:r>
                        <a:rPr lang="es-ES" sz="1600" b="1" dirty="0">
                          <a:solidFill>
                            <a:schemeClr val="accent1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(0)</a:t>
                      </a:r>
                      <a:r>
                        <a:rPr lang="es-ES" sz="1800" b="0" dirty="0">
                          <a:latin typeface="Helvetica" pitchFamily="2" charset="0"/>
                        </a:rPr>
                        <a:t> retorna el primer </a:t>
                      </a:r>
                      <a:r>
                        <a:rPr lang="es-ES" sz="1800" b="0" dirty="0" err="1">
                          <a:latin typeface="Helvetica" pitchFamily="2" charset="0"/>
                        </a:rPr>
                        <a:t>caracter</a:t>
                      </a:r>
                      <a:r>
                        <a:rPr lang="es-ES" sz="1800" b="0" dirty="0">
                          <a:latin typeface="Helvetica" pitchFamily="2" charset="0"/>
                        </a:rPr>
                        <a:t> del token devuelto.</a:t>
                      </a:r>
                      <a:endParaRPr lang="en-US" sz="1800" b="0" dirty="0"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71194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F711EDA-E278-5F95-B3B8-9AB99C3EFF84}"/>
              </a:ext>
            </a:extLst>
          </p:cNvPr>
          <p:cNvSpPr txBox="1"/>
          <p:nvPr/>
        </p:nvSpPr>
        <p:spPr>
          <a:xfrm>
            <a:off x="905577" y="5689729"/>
            <a:ext cx="10257346" cy="5370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144000" tIns="144000" rIns="144000" bIns="144000">
            <a:spAutoFit/>
          </a:bodyPr>
          <a:lstStyle/>
          <a:p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Después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 de leer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algún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tipo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 de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dato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primitivo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, use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nextLine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()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 para leer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el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 \n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dejado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en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cada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lectura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numérica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824EC5-5380-7C4A-276D-223E48CD671C}"/>
              </a:ext>
            </a:extLst>
          </p:cNvPr>
          <p:cNvSpPr txBox="1"/>
          <p:nvPr/>
        </p:nvSpPr>
        <p:spPr>
          <a:xfrm>
            <a:off x="104322" y="6388405"/>
            <a:ext cx="8840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 https://media.istockphoto.com/id/891806884/vector/important-red-rubber-stamp-icon-on-transparent-background.jpg?s=170667a&amp;w=0&amp;k=20&amp;c=vFVhpwQaWLpGYTJTuc7Qya78aI2WMK_0WaGEWzRjgQc=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99D623-FFD8-0EA7-0AB2-79768C3FE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0" y="5438247"/>
            <a:ext cx="603237" cy="58834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893779C-42B4-26CE-2ADD-C29687EDD49B}"/>
              </a:ext>
            </a:extLst>
          </p:cNvPr>
          <p:cNvGrpSpPr/>
          <p:nvPr/>
        </p:nvGrpSpPr>
        <p:grpSpPr>
          <a:xfrm>
            <a:off x="838200" y="-36377"/>
            <a:ext cx="4629752" cy="1015663"/>
            <a:chOff x="924025" y="1526961"/>
            <a:chExt cx="4629752" cy="101566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08FD485-ADED-1809-EB32-8EFEB0275202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BA7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EEFF8AB-8E01-46E4-19C9-EECED89899B3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/>
                </a:rPr>
                <a:t>Entrada mediante teclado: la clase Scanner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6F0FBD5-A5F5-08AF-E7C6-C329861160A0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4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047370A-3051-4B3C-B064-7E170A0BA93F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9985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lowchart: Delay 23">
            <a:extLst>
              <a:ext uri="{FF2B5EF4-FFF2-40B4-BE49-F238E27FC236}">
                <a16:creationId xmlns:a16="http://schemas.microsoft.com/office/drawing/2014/main" id="{20A1C7E6-FF6D-F3A4-61D9-3E00E5EF46A7}"/>
              </a:ext>
            </a:extLst>
          </p:cNvPr>
          <p:cNvSpPr/>
          <p:nvPr/>
        </p:nvSpPr>
        <p:spPr>
          <a:xfrm rot="16200000">
            <a:off x="4088230" y="2477839"/>
            <a:ext cx="4339856" cy="4432044"/>
          </a:xfrm>
          <a:prstGeom prst="flowChartDelay">
            <a:avLst/>
          </a:prstGeom>
          <a:solidFill>
            <a:srgbClr val="8E9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5BF79-0658-35D8-EE42-F107C0C5A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92" r="25945"/>
          <a:stretch/>
        </p:blipFill>
        <p:spPr>
          <a:xfrm>
            <a:off x="4471737" y="3444513"/>
            <a:ext cx="3574434" cy="34265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9C4FC0-94CB-C0F6-8A83-2E9D719AA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Dudas de la clase anterior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8ACFEC-C1D6-EF0F-1C00-676A5733C9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>
                <a:solidFill>
                  <a:schemeClr val="bg1">
                    <a:lumMod val="75000"/>
                  </a:schemeClr>
                </a:solidFill>
              </a:rPr>
              <a:t>3</a:t>
            </a:fld>
            <a:endParaRPr lang="es-PE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BF12B6F-531E-0473-1994-213A98A3A878}"/>
              </a:ext>
            </a:extLst>
          </p:cNvPr>
          <p:cNvSpPr/>
          <p:nvPr/>
        </p:nvSpPr>
        <p:spPr>
          <a:xfrm>
            <a:off x="4309442" y="2513473"/>
            <a:ext cx="2845473" cy="1912553"/>
          </a:xfrm>
          <a:custGeom>
            <a:avLst/>
            <a:gdLst>
              <a:gd name="connsiteX0" fmla="*/ 1515180 w 2845473"/>
              <a:gd name="connsiteY0" fmla="*/ 0 h 2090288"/>
              <a:gd name="connsiteX1" fmla="*/ 1837911 w 2845473"/>
              <a:gd name="connsiteY1" fmla="*/ 213920 h 2090288"/>
              <a:gd name="connsiteX2" fmla="*/ 1844406 w 2845473"/>
              <a:gd name="connsiteY2" fmla="*/ 234844 h 2090288"/>
              <a:gd name="connsiteX3" fmla="*/ 1869160 w 2845473"/>
              <a:gd name="connsiteY3" fmla="*/ 227160 h 2090288"/>
              <a:gd name="connsiteX4" fmla="*/ 1939749 w 2845473"/>
              <a:gd name="connsiteY4" fmla="*/ 220044 h 2090288"/>
              <a:gd name="connsiteX5" fmla="*/ 2290005 w 2845473"/>
              <a:gd name="connsiteY5" fmla="*/ 570300 h 2090288"/>
              <a:gd name="connsiteX6" fmla="*/ 2282889 w 2845473"/>
              <a:gd name="connsiteY6" fmla="*/ 640889 h 2090288"/>
              <a:gd name="connsiteX7" fmla="*/ 2282356 w 2845473"/>
              <a:gd name="connsiteY7" fmla="*/ 642607 h 2090288"/>
              <a:gd name="connsiteX8" fmla="*/ 2355454 w 2845473"/>
              <a:gd name="connsiteY8" fmla="*/ 635238 h 2090288"/>
              <a:gd name="connsiteX9" fmla="*/ 2845473 w 2845473"/>
              <a:gd name="connsiteY9" fmla="*/ 1125257 h 2090288"/>
              <a:gd name="connsiteX10" fmla="*/ 2454210 w 2845473"/>
              <a:gd name="connsiteY10" fmla="*/ 1605321 h 2090288"/>
              <a:gd name="connsiteX11" fmla="*/ 2410244 w 2845473"/>
              <a:gd name="connsiteY11" fmla="*/ 1609753 h 2090288"/>
              <a:gd name="connsiteX12" fmla="*/ 2400359 w 2845473"/>
              <a:gd name="connsiteY12" fmla="*/ 1641598 h 2090288"/>
              <a:gd name="connsiteX13" fmla="*/ 1948848 w 2845473"/>
              <a:gd name="connsiteY13" fmla="*/ 1940879 h 2090288"/>
              <a:gd name="connsiteX14" fmla="*/ 1674874 w 2845473"/>
              <a:gd name="connsiteY14" fmla="*/ 1857192 h 2090288"/>
              <a:gd name="connsiteX15" fmla="*/ 1648751 w 2845473"/>
              <a:gd name="connsiteY15" fmla="*/ 1835638 h 2090288"/>
              <a:gd name="connsiteX16" fmla="*/ 1627797 w 2845473"/>
              <a:gd name="connsiteY16" fmla="*/ 1874244 h 2090288"/>
              <a:gd name="connsiteX17" fmla="*/ 1221465 w 2845473"/>
              <a:gd name="connsiteY17" fmla="*/ 2090288 h 2090288"/>
              <a:gd name="connsiteX18" fmla="*/ 815134 w 2845473"/>
              <a:gd name="connsiteY18" fmla="*/ 1874244 h 2090288"/>
              <a:gd name="connsiteX19" fmla="*/ 792359 w 2845473"/>
              <a:gd name="connsiteY19" fmla="*/ 1832284 h 2090288"/>
              <a:gd name="connsiteX20" fmla="*/ 787633 w 2845473"/>
              <a:gd name="connsiteY20" fmla="*/ 1833373 h 2090288"/>
              <a:gd name="connsiteX21" fmla="*/ 683537 w 2845473"/>
              <a:gd name="connsiteY21" fmla="*/ 1841249 h 2090288"/>
              <a:gd name="connsiteX22" fmla="*/ 0 w 2845473"/>
              <a:gd name="connsiteY22" fmla="*/ 1157712 h 2090288"/>
              <a:gd name="connsiteX23" fmla="*/ 417474 w 2845473"/>
              <a:gd name="connsiteY23" fmla="*/ 527891 h 2090288"/>
              <a:gd name="connsiteX24" fmla="*/ 480999 w 2845473"/>
              <a:gd name="connsiteY24" fmla="*/ 508171 h 2090288"/>
              <a:gd name="connsiteX25" fmla="*/ 508956 w 2845473"/>
              <a:gd name="connsiteY25" fmla="*/ 418108 h 2090288"/>
              <a:gd name="connsiteX26" fmla="*/ 960467 w 2845473"/>
              <a:gd name="connsiteY26" fmla="*/ 118827 h 2090288"/>
              <a:gd name="connsiteX27" fmla="*/ 1204377 w 2845473"/>
              <a:gd name="connsiteY27" fmla="*/ 183749 h 2090288"/>
              <a:gd name="connsiteX28" fmla="*/ 1207610 w 2845473"/>
              <a:gd name="connsiteY28" fmla="*/ 185989 h 2090288"/>
              <a:gd name="connsiteX29" fmla="*/ 1224742 w 2845473"/>
              <a:gd name="connsiteY29" fmla="*/ 154424 h 2090288"/>
              <a:gd name="connsiteX30" fmla="*/ 1515180 w 2845473"/>
              <a:gd name="connsiteY30" fmla="*/ 0 h 2090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845473" h="2090288">
                <a:moveTo>
                  <a:pt x="1515180" y="0"/>
                </a:moveTo>
                <a:cubicBezTo>
                  <a:pt x="1660261" y="0"/>
                  <a:pt x="1784739" y="88208"/>
                  <a:pt x="1837911" y="213920"/>
                </a:cubicBezTo>
                <a:lnTo>
                  <a:pt x="1844406" y="234844"/>
                </a:lnTo>
                <a:lnTo>
                  <a:pt x="1869160" y="227160"/>
                </a:lnTo>
                <a:cubicBezTo>
                  <a:pt x="1891961" y="222494"/>
                  <a:pt x="1915569" y="220044"/>
                  <a:pt x="1939749" y="220044"/>
                </a:cubicBezTo>
                <a:cubicBezTo>
                  <a:pt x="2133190" y="220044"/>
                  <a:pt x="2290005" y="376859"/>
                  <a:pt x="2290005" y="570300"/>
                </a:cubicBezTo>
                <a:cubicBezTo>
                  <a:pt x="2290005" y="594480"/>
                  <a:pt x="2287555" y="618088"/>
                  <a:pt x="2282889" y="640889"/>
                </a:cubicBezTo>
                <a:lnTo>
                  <a:pt x="2282356" y="642607"/>
                </a:lnTo>
                <a:lnTo>
                  <a:pt x="2355454" y="635238"/>
                </a:lnTo>
                <a:cubicBezTo>
                  <a:pt x="2626084" y="635238"/>
                  <a:pt x="2845473" y="854627"/>
                  <a:pt x="2845473" y="1125257"/>
                </a:cubicBezTo>
                <a:cubicBezTo>
                  <a:pt x="2845473" y="1362059"/>
                  <a:pt x="2677503" y="1559628"/>
                  <a:pt x="2454210" y="1605321"/>
                </a:cubicBezTo>
                <a:lnTo>
                  <a:pt x="2410244" y="1609753"/>
                </a:lnTo>
                <a:lnTo>
                  <a:pt x="2400359" y="1641598"/>
                </a:lnTo>
                <a:cubicBezTo>
                  <a:pt x="2325970" y="1817473"/>
                  <a:pt x="2151821" y="1940879"/>
                  <a:pt x="1948848" y="1940879"/>
                </a:cubicBezTo>
                <a:cubicBezTo>
                  <a:pt x="1847362" y="1940879"/>
                  <a:pt x="1753081" y="1910028"/>
                  <a:pt x="1674874" y="1857192"/>
                </a:cubicBezTo>
                <a:lnTo>
                  <a:pt x="1648751" y="1835638"/>
                </a:lnTo>
                <a:lnTo>
                  <a:pt x="1627797" y="1874244"/>
                </a:lnTo>
                <a:cubicBezTo>
                  <a:pt x="1539737" y="2004589"/>
                  <a:pt x="1390609" y="2090288"/>
                  <a:pt x="1221465" y="2090288"/>
                </a:cubicBezTo>
                <a:cubicBezTo>
                  <a:pt x="1052321" y="2090288"/>
                  <a:pt x="903193" y="2004589"/>
                  <a:pt x="815134" y="1874244"/>
                </a:cubicBezTo>
                <a:lnTo>
                  <a:pt x="792359" y="1832284"/>
                </a:lnTo>
                <a:lnTo>
                  <a:pt x="787633" y="1833373"/>
                </a:lnTo>
                <a:cubicBezTo>
                  <a:pt x="753691" y="1838560"/>
                  <a:pt x="718928" y="1841249"/>
                  <a:pt x="683537" y="1841249"/>
                </a:cubicBezTo>
                <a:cubicBezTo>
                  <a:pt x="306030" y="1841249"/>
                  <a:pt x="0" y="1535219"/>
                  <a:pt x="0" y="1157712"/>
                </a:cubicBezTo>
                <a:cubicBezTo>
                  <a:pt x="0" y="874582"/>
                  <a:pt x="172142" y="631657"/>
                  <a:pt x="417474" y="527891"/>
                </a:cubicBezTo>
                <a:lnTo>
                  <a:pt x="480999" y="508171"/>
                </a:lnTo>
                <a:lnTo>
                  <a:pt x="508956" y="418108"/>
                </a:lnTo>
                <a:cubicBezTo>
                  <a:pt x="583345" y="242233"/>
                  <a:pt x="757494" y="118827"/>
                  <a:pt x="960467" y="118827"/>
                </a:cubicBezTo>
                <a:cubicBezTo>
                  <a:pt x="1049267" y="118827"/>
                  <a:pt x="1132551" y="142448"/>
                  <a:pt x="1204377" y="183749"/>
                </a:cubicBezTo>
                <a:lnTo>
                  <a:pt x="1207610" y="185989"/>
                </a:lnTo>
                <a:lnTo>
                  <a:pt x="1224742" y="154424"/>
                </a:lnTo>
                <a:cubicBezTo>
                  <a:pt x="1287686" y="61256"/>
                  <a:pt x="1394279" y="0"/>
                  <a:pt x="1515180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</a:rPr>
              <a:t>Lenguaje Java / Características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0DA05F-E44F-2853-F85F-DCDD66250F00}"/>
              </a:ext>
            </a:extLst>
          </p:cNvPr>
          <p:cNvSpPr txBox="1"/>
          <p:nvPr/>
        </p:nvSpPr>
        <p:spPr>
          <a:xfrm>
            <a:off x="63371" y="6401615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 de:</a:t>
            </a:r>
            <a:br>
              <a:rPr lang="en-US" sz="9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https://knowledgeone.ca/wp-content/uploads/2018/11/memories.jpg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43D18B1-F542-BD15-1992-9846650D216F}"/>
              </a:ext>
            </a:extLst>
          </p:cNvPr>
          <p:cNvSpPr/>
          <p:nvPr/>
        </p:nvSpPr>
        <p:spPr>
          <a:xfrm>
            <a:off x="2282603" y="4096298"/>
            <a:ext cx="2845473" cy="1912553"/>
          </a:xfrm>
          <a:custGeom>
            <a:avLst/>
            <a:gdLst>
              <a:gd name="connsiteX0" fmla="*/ 1515180 w 2845473"/>
              <a:gd name="connsiteY0" fmla="*/ 0 h 2090288"/>
              <a:gd name="connsiteX1" fmla="*/ 1837911 w 2845473"/>
              <a:gd name="connsiteY1" fmla="*/ 213920 h 2090288"/>
              <a:gd name="connsiteX2" fmla="*/ 1844406 w 2845473"/>
              <a:gd name="connsiteY2" fmla="*/ 234844 h 2090288"/>
              <a:gd name="connsiteX3" fmla="*/ 1869160 w 2845473"/>
              <a:gd name="connsiteY3" fmla="*/ 227160 h 2090288"/>
              <a:gd name="connsiteX4" fmla="*/ 1939749 w 2845473"/>
              <a:gd name="connsiteY4" fmla="*/ 220044 h 2090288"/>
              <a:gd name="connsiteX5" fmla="*/ 2290005 w 2845473"/>
              <a:gd name="connsiteY5" fmla="*/ 570300 h 2090288"/>
              <a:gd name="connsiteX6" fmla="*/ 2282889 w 2845473"/>
              <a:gd name="connsiteY6" fmla="*/ 640889 h 2090288"/>
              <a:gd name="connsiteX7" fmla="*/ 2282356 w 2845473"/>
              <a:gd name="connsiteY7" fmla="*/ 642607 h 2090288"/>
              <a:gd name="connsiteX8" fmla="*/ 2355454 w 2845473"/>
              <a:gd name="connsiteY8" fmla="*/ 635238 h 2090288"/>
              <a:gd name="connsiteX9" fmla="*/ 2845473 w 2845473"/>
              <a:gd name="connsiteY9" fmla="*/ 1125257 h 2090288"/>
              <a:gd name="connsiteX10" fmla="*/ 2454210 w 2845473"/>
              <a:gd name="connsiteY10" fmla="*/ 1605321 h 2090288"/>
              <a:gd name="connsiteX11" fmla="*/ 2410244 w 2845473"/>
              <a:gd name="connsiteY11" fmla="*/ 1609753 h 2090288"/>
              <a:gd name="connsiteX12" fmla="*/ 2400359 w 2845473"/>
              <a:gd name="connsiteY12" fmla="*/ 1641598 h 2090288"/>
              <a:gd name="connsiteX13" fmla="*/ 1948848 w 2845473"/>
              <a:gd name="connsiteY13" fmla="*/ 1940879 h 2090288"/>
              <a:gd name="connsiteX14" fmla="*/ 1674874 w 2845473"/>
              <a:gd name="connsiteY14" fmla="*/ 1857192 h 2090288"/>
              <a:gd name="connsiteX15" fmla="*/ 1648751 w 2845473"/>
              <a:gd name="connsiteY15" fmla="*/ 1835638 h 2090288"/>
              <a:gd name="connsiteX16" fmla="*/ 1627797 w 2845473"/>
              <a:gd name="connsiteY16" fmla="*/ 1874244 h 2090288"/>
              <a:gd name="connsiteX17" fmla="*/ 1221465 w 2845473"/>
              <a:gd name="connsiteY17" fmla="*/ 2090288 h 2090288"/>
              <a:gd name="connsiteX18" fmla="*/ 815134 w 2845473"/>
              <a:gd name="connsiteY18" fmla="*/ 1874244 h 2090288"/>
              <a:gd name="connsiteX19" fmla="*/ 792359 w 2845473"/>
              <a:gd name="connsiteY19" fmla="*/ 1832284 h 2090288"/>
              <a:gd name="connsiteX20" fmla="*/ 787633 w 2845473"/>
              <a:gd name="connsiteY20" fmla="*/ 1833373 h 2090288"/>
              <a:gd name="connsiteX21" fmla="*/ 683537 w 2845473"/>
              <a:gd name="connsiteY21" fmla="*/ 1841249 h 2090288"/>
              <a:gd name="connsiteX22" fmla="*/ 0 w 2845473"/>
              <a:gd name="connsiteY22" fmla="*/ 1157712 h 2090288"/>
              <a:gd name="connsiteX23" fmla="*/ 417474 w 2845473"/>
              <a:gd name="connsiteY23" fmla="*/ 527891 h 2090288"/>
              <a:gd name="connsiteX24" fmla="*/ 480999 w 2845473"/>
              <a:gd name="connsiteY24" fmla="*/ 508171 h 2090288"/>
              <a:gd name="connsiteX25" fmla="*/ 508956 w 2845473"/>
              <a:gd name="connsiteY25" fmla="*/ 418108 h 2090288"/>
              <a:gd name="connsiteX26" fmla="*/ 960467 w 2845473"/>
              <a:gd name="connsiteY26" fmla="*/ 118827 h 2090288"/>
              <a:gd name="connsiteX27" fmla="*/ 1204377 w 2845473"/>
              <a:gd name="connsiteY27" fmla="*/ 183749 h 2090288"/>
              <a:gd name="connsiteX28" fmla="*/ 1207610 w 2845473"/>
              <a:gd name="connsiteY28" fmla="*/ 185989 h 2090288"/>
              <a:gd name="connsiteX29" fmla="*/ 1224742 w 2845473"/>
              <a:gd name="connsiteY29" fmla="*/ 154424 h 2090288"/>
              <a:gd name="connsiteX30" fmla="*/ 1515180 w 2845473"/>
              <a:gd name="connsiteY30" fmla="*/ 0 h 2090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845473" h="2090288">
                <a:moveTo>
                  <a:pt x="1515180" y="0"/>
                </a:moveTo>
                <a:cubicBezTo>
                  <a:pt x="1660261" y="0"/>
                  <a:pt x="1784739" y="88208"/>
                  <a:pt x="1837911" y="213920"/>
                </a:cubicBezTo>
                <a:lnTo>
                  <a:pt x="1844406" y="234844"/>
                </a:lnTo>
                <a:lnTo>
                  <a:pt x="1869160" y="227160"/>
                </a:lnTo>
                <a:cubicBezTo>
                  <a:pt x="1891961" y="222494"/>
                  <a:pt x="1915569" y="220044"/>
                  <a:pt x="1939749" y="220044"/>
                </a:cubicBezTo>
                <a:cubicBezTo>
                  <a:pt x="2133190" y="220044"/>
                  <a:pt x="2290005" y="376859"/>
                  <a:pt x="2290005" y="570300"/>
                </a:cubicBezTo>
                <a:cubicBezTo>
                  <a:pt x="2290005" y="594480"/>
                  <a:pt x="2287555" y="618088"/>
                  <a:pt x="2282889" y="640889"/>
                </a:cubicBezTo>
                <a:lnTo>
                  <a:pt x="2282356" y="642607"/>
                </a:lnTo>
                <a:lnTo>
                  <a:pt x="2355454" y="635238"/>
                </a:lnTo>
                <a:cubicBezTo>
                  <a:pt x="2626084" y="635238"/>
                  <a:pt x="2845473" y="854627"/>
                  <a:pt x="2845473" y="1125257"/>
                </a:cubicBezTo>
                <a:cubicBezTo>
                  <a:pt x="2845473" y="1362059"/>
                  <a:pt x="2677503" y="1559628"/>
                  <a:pt x="2454210" y="1605321"/>
                </a:cubicBezTo>
                <a:lnTo>
                  <a:pt x="2410244" y="1609753"/>
                </a:lnTo>
                <a:lnTo>
                  <a:pt x="2400359" y="1641598"/>
                </a:lnTo>
                <a:cubicBezTo>
                  <a:pt x="2325970" y="1817473"/>
                  <a:pt x="2151821" y="1940879"/>
                  <a:pt x="1948848" y="1940879"/>
                </a:cubicBezTo>
                <a:cubicBezTo>
                  <a:pt x="1847362" y="1940879"/>
                  <a:pt x="1753081" y="1910028"/>
                  <a:pt x="1674874" y="1857192"/>
                </a:cubicBezTo>
                <a:lnTo>
                  <a:pt x="1648751" y="1835638"/>
                </a:lnTo>
                <a:lnTo>
                  <a:pt x="1627797" y="1874244"/>
                </a:lnTo>
                <a:cubicBezTo>
                  <a:pt x="1539737" y="2004589"/>
                  <a:pt x="1390609" y="2090288"/>
                  <a:pt x="1221465" y="2090288"/>
                </a:cubicBezTo>
                <a:cubicBezTo>
                  <a:pt x="1052321" y="2090288"/>
                  <a:pt x="903193" y="2004589"/>
                  <a:pt x="815134" y="1874244"/>
                </a:cubicBezTo>
                <a:lnTo>
                  <a:pt x="792359" y="1832284"/>
                </a:lnTo>
                <a:lnTo>
                  <a:pt x="787633" y="1833373"/>
                </a:lnTo>
                <a:cubicBezTo>
                  <a:pt x="753691" y="1838560"/>
                  <a:pt x="718928" y="1841249"/>
                  <a:pt x="683537" y="1841249"/>
                </a:cubicBezTo>
                <a:cubicBezTo>
                  <a:pt x="306030" y="1841249"/>
                  <a:pt x="0" y="1535219"/>
                  <a:pt x="0" y="1157712"/>
                </a:cubicBezTo>
                <a:cubicBezTo>
                  <a:pt x="0" y="874582"/>
                  <a:pt x="172142" y="631657"/>
                  <a:pt x="417474" y="527891"/>
                </a:cubicBezTo>
                <a:lnTo>
                  <a:pt x="480999" y="508171"/>
                </a:lnTo>
                <a:lnTo>
                  <a:pt x="508956" y="418108"/>
                </a:lnTo>
                <a:cubicBezTo>
                  <a:pt x="583345" y="242233"/>
                  <a:pt x="757494" y="118827"/>
                  <a:pt x="960467" y="118827"/>
                </a:cubicBezTo>
                <a:cubicBezTo>
                  <a:pt x="1049267" y="118827"/>
                  <a:pt x="1132551" y="142448"/>
                  <a:pt x="1204377" y="183749"/>
                </a:cubicBezTo>
                <a:lnTo>
                  <a:pt x="1207610" y="185989"/>
                </a:lnTo>
                <a:lnTo>
                  <a:pt x="1224742" y="154424"/>
                </a:lnTo>
                <a:cubicBezTo>
                  <a:pt x="1287686" y="61256"/>
                  <a:pt x="1394279" y="0"/>
                  <a:pt x="1515180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</a:rPr>
              <a:t>JVM / JDK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DF6E2E8-5262-ED51-9906-194C9F88D59A}"/>
              </a:ext>
            </a:extLst>
          </p:cNvPr>
          <p:cNvSpPr/>
          <p:nvPr/>
        </p:nvSpPr>
        <p:spPr>
          <a:xfrm>
            <a:off x="953831" y="2028037"/>
            <a:ext cx="2845473" cy="1912553"/>
          </a:xfrm>
          <a:custGeom>
            <a:avLst/>
            <a:gdLst>
              <a:gd name="connsiteX0" fmla="*/ 1515180 w 2845473"/>
              <a:gd name="connsiteY0" fmla="*/ 0 h 2090288"/>
              <a:gd name="connsiteX1" fmla="*/ 1837911 w 2845473"/>
              <a:gd name="connsiteY1" fmla="*/ 213920 h 2090288"/>
              <a:gd name="connsiteX2" fmla="*/ 1844406 w 2845473"/>
              <a:gd name="connsiteY2" fmla="*/ 234844 h 2090288"/>
              <a:gd name="connsiteX3" fmla="*/ 1869160 w 2845473"/>
              <a:gd name="connsiteY3" fmla="*/ 227160 h 2090288"/>
              <a:gd name="connsiteX4" fmla="*/ 1939749 w 2845473"/>
              <a:gd name="connsiteY4" fmla="*/ 220044 h 2090288"/>
              <a:gd name="connsiteX5" fmla="*/ 2290005 w 2845473"/>
              <a:gd name="connsiteY5" fmla="*/ 570300 h 2090288"/>
              <a:gd name="connsiteX6" fmla="*/ 2282889 w 2845473"/>
              <a:gd name="connsiteY6" fmla="*/ 640889 h 2090288"/>
              <a:gd name="connsiteX7" fmla="*/ 2282356 w 2845473"/>
              <a:gd name="connsiteY7" fmla="*/ 642607 h 2090288"/>
              <a:gd name="connsiteX8" fmla="*/ 2355454 w 2845473"/>
              <a:gd name="connsiteY8" fmla="*/ 635238 h 2090288"/>
              <a:gd name="connsiteX9" fmla="*/ 2845473 w 2845473"/>
              <a:gd name="connsiteY9" fmla="*/ 1125257 h 2090288"/>
              <a:gd name="connsiteX10" fmla="*/ 2454210 w 2845473"/>
              <a:gd name="connsiteY10" fmla="*/ 1605321 h 2090288"/>
              <a:gd name="connsiteX11" fmla="*/ 2410244 w 2845473"/>
              <a:gd name="connsiteY11" fmla="*/ 1609753 h 2090288"/>
              <a:gd name="connsiteX12" fmla="*/ 2400359 w 2845473"/>
              <a:gd name="connsiteY12" fmla="*/ 1641598 h 2090288"/>
              <a:gd name="connsiteX13" fmla="*/ 1948848 w 2845473"/>
              <a:gd name="connsiteY13" fmla="*/ 1940879 h 2090288"/>
              <a:gd name="connsiteX14" fmla="*/ 1674874 w 2845473"/>
              <a:gd name="connsiteY14" fmla="*/ 1857192 h 2090288"/>
              <a:gd name="connsiteX15" fmla="*/ 1648751 w 2845473"/>
              <a:gd name="connsiteY15" fmla="*/ 1835638 h 2090288"/>
              <a:gd name="connsiteX16" fmla="*/ 1627797 w 2845473"/>
              <a:gd name="connsiteY16" fmla="*/ 1874244 h 2090288"/>
              <a:gd name="connsiteX17" fmla="*/ 1221465 w 2845473"/>
              <a:gd name="connsiteY17" fmla="*/ 2090288 h 2090288"/>
              <a:gd name="connsiteX18" fmla="*/ 815134 w 2845473"/>
              <a:gd name="connsiteY18" fmla="*/ 1874244 h 2090288"/>
              <a:gd name="connsiteX19" fmla="*/ 792359 w 2845473"/>
              <a:gd name="connsiteY19" fmla="*/ 1832284 h 2090288"/>
              <a:gd name="connsiteX20" fmla="*/ 787633 w 2845473"/>
              <a:gd name="connsiteY20" fmla="*/ 1833373 h 2090288"/>
              <a:gd name="connsiteX21" fmla="*/ 683537 w 2845473"/>
              <a:gd name="connsiteY21" fmla="*/ 1841249 h 2090288"/>
              <a:gd name="connsiteX22" fmla="*/ 0 w 2845473"/>
              <a:gd name="connsiteY22" fmla="*/ 1157712 h 2090288"/>
              <a:gd name="connsiteX23" fmla="*/ 417474 w 2845473"/>
              <a:gd name="connsiteY23" fmla="*/ 527891 h 2090288"/>
              <a:gd name="connsiteX24" fmla="*/ 480999 w 2845473"/>
              <a:gd name="connsiteY24" fmla="*/ 508171 h 2090288"/>
              <a:gd name="connsiteX25" fmla="*/ 508956 w 2845473"/>
              <a:gd name="connsiteY25" fmla="*/ 418108 h 2090288"/>
              <a:gd name="connsiteX26" fmla="*/ 960467 w 2845473"/>
              <a:gd name="connsiteY26" fmla="*/ 118827 h 2090288"/>
              <a:gd name="connsiteX27" fmla="*/ 1204377 w 2845473"/>
              <a:gd name="connsiteY27" fmla="*/ 183749 h 2090288"/>
              <a:gd name="connsiteX28" fmla="*/ 1207610 w 2845473"/>
              <a:gd name="connsiteY28" fmla="*/ 185989 h 2090288"/>
              <a:gd name="connsiteX29" fmla="*/ 1224742 w 2845473"/>
              <a:gd name="connsiteY29" fmla="*/ 154424 h 2090288"/>
              <a:gd name="connsiteX30" fmla="*/ 1515180 w 2845473"/>
              <a:gd name="connsiteY30" fmla="*/ 0 h 2090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845473" h="2090288">
                <a:moveTo>
                  <a:pt x="1515180" y="0"/>
                </a:moveTo>
                <a:cubicBezTo>
                  <a:pt x="1660261" y="0"/>
                  <a:pt x="1784739" y="88208"/>
                  <a:pt x="1837911" y="213920"/>
                </a:cubicBezTo>
                <a:lnTo>
                  <a:pt x="1844406" y="234844"/>
                </a:lnTo>
                <a:lnTo>
                  <a:pt x="1869160" y="227160"/>
                </a:lnTo>
                <a:cubicBezTo>
                  <a:pt x="1891961" y="222494"/>
                  <a:pt x="1915569" y="220044"/>
                  <a:pt x="1939749" y="220044"/>
                </a:cubicBezTo>
                <a:cubicBezTo>
                  <a:pt x="2133190" y="220044"/>
                  <a:pt x="2290005" y="376859"/>
                  <a:pt x="2290005" y="570300"/>
                </a:cubicBezTo>
                <a:cubicBezTo>
                  <a:pt x="2290005" y="594480"/>
                  <a:pt x="2287555" y="618088"/>
                  <a:pt x="2282889" y="640889"/>
                </a:cubicBezTo>
                <a:lnTo>
                  <a:pt x="2282356" y="642607"/>
                </a:lnTo>
                <a:lnTo>
                  <a:pt x="2355454" y="635238"/>
                </a:lnTo>
                <a:cubicBezTo>
                  <a:pt x="2626084" y="635238"/>
                  <a:pt x="2845473" y="854627"/>
                  <a:pt x="2845473" y="1125257"/>
                </a:cubicBezTo>
                <a:cubicBezTo>
                  <a:pt x="2845473" y="1362059"/>
                  <a:pt x="2677503" y="1559628"/>
                  <a:pt x="2454210" y="1605321"/>
                </a:cubicBezTo>
                <a:lnTo>
                  <a:pt x="2410244" y="1609753"/>
                </a:lnTo>
                <a:lnTo>
                  <a:pt x="2400359" y="1641598"/>
                </a:lnTo>
                <a:cubicBezTo>
                  <a:pt x="2325970" y="1817473"/>
                  <a:pt x="2151821" y="1940879"/>
                  <a:pt x="1948848" y="1940879"/>
                </a:cubicBezTo>
                <a:cubicBezTo>
                  <a:pt x="1847362" y="1940879"/>
                  <a:pt x="1753081" y="1910028"/>
                  <a:pt x="1674874" y="1857192"/>
                </a:cubicBezTo>
                <a:lnTo>
                  <a:pt x="1648751" y="1835638"/>
                </a:lnTo>
                <a:lnTo>
                  <a:pt x="1627797" y="1874244"/>
                </a:lnTo>
                <a:cubicBezTo>
                  <a:pt x="1539737" y="2004589"/>
                  <a:pt x="1390609" y="2090288"/>
                  <a:pt x="1221465" y="2090288"/>
                </a:cubicBezTo>
                <a:cubicBezTo>
                  <a:pt x="1052321" y="2090288"/>
                  <a:pt x="903193" y="2004589"/>
                  <a:pt x="815134" y="1874244"/>
                </a:cubicBezTo>
                <a:lnTo>
                  <a:pt x="792359" y="1832284"/>
                </a:lnTo>
                <a:lnTo>
                  <a:pt x="787633" y="1833373"/>
                </a:lnTo>
                <a:cubicBezTo>
                  <a:pt x="753691" y="1838560"/>
                  <a:pt x="718928" y="1841249"/>
                  <a:pt x="683537" y="1841249"/>
                </a:cubicBezTo>
                <a:cubicBezTo>
                  <a:pt x="306030" y="1841249"/>
                  <a:pt x="0" y="1535219"/>
                  <a:pt x="0" y="1157712"/>
                </a:cubicBezTo>
                <a:cubicBezTo>
                  <a:pt x="0" y="874582"/>
                  <a:pt x="172142" y="631657"/>
                  <a:pt x="417474" y="527891"/>
                </a:cubicBezTo>
                <a:lnTo>
                  <a:pt x="480999" y="508171"/>
                </a:lnTo>
                <a:lnTo>
                  <a:pt x="508956" y="418108"/>
                </a:lnTo>
                <a:cubicBezTo>
                  <a:pt x="583345" y="242233"/>
                  <a:pt x="757494" y="118827"/>
                  <a:pt x="960467" y="118827"/>
                </a:cubicBezTo>
                <a:cubicBezTo>
                  <a:pt x="1049267" y="118827"/>
                  <a:pt x="1132551" y="142448"/>
                  <a:pt x="1204377" y="183749"/>
                </a:cubicBezTo>
                <a:lnTo>
                  <a:pt x="1207610" y="185989"/>
                </a:lnTo>
                <a:lnTo>
                  <a:pt x="1224742" y="154424"/>
                </a:lnTo>
                <a:cubicBezTo>
                  <a:pt x="1287686" y="61256"/>
                  <a:pt x="1394279" y="0"/>
                  <a:pt x="151518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</a:rPr>
              <a:t>Algoritmo / Programa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412D7D7-92DB-D0D5-87C9-F2AD916D1B43}"/>
              </a:ext>
            </a:extLst>
          </p:cNvPr>
          <p:cNvSpPr/>
          <p:nvPr/>
        </p:nvSpPr>
        <p:spPr>
          <a:xfrm>
            <a:off x="8087666" y="1745716"/>
            <a:ext cx="2845473" cy="1912553"/>
          </a:xfrm>
          <a:custGeom>
            <a:avLst/>
            <a:gdLst>
              <a:gd name="connsiteX0" fmla="*/ 1515180 w 2845473"/>
              <a:gd name="connsiteY0" fmla="*/ 0 h 2090288"/>
              <a:gd name="connsiteX1" fmla="*/ 1837911 w 2845473"/>
              <a:gd name="connsiteY1" fmla="*/ 213920 h 2090288"/>
              <a:gd name="connsiteX2" fmla="*/ 1844406 w 2845473"/>
              <a:gd name="connsiteY2" fmla="*/ 234844 h 2090288"/>
              <a:gd name="connsiteX3" fmla="*/ 1869160 w 2845473"/>
              <a:gd name="connsiteY3" fmla="*/ 227160 h 2090288"/>
              <a:gd name="connsiteX4" fmla="*/ 1939749 w 2845473"/>
              <a:gd name="connsiteY4" fmla="*/ 220044 h 2090288"/>
              <a:gd name="connsiteX5" fmla="*/ 2290005 w 2845473"/>
              <a:gd name="connsiteY5" fmla="*/ 570300 h 2090288"/>
              <a:gd name="connsiteX6" fmla="*/ 2282889 w 2845473"/>
              <a:gd name="connsiteY6" fmla="*/ 640889 h 2090288"/>
              <a:gd name="connsiteX7" fmla="*/ 2282356 w 2845473"/>
              <a:gd name="connsiteY7" fmla="*/ 642607 h 2090288"/>
              <a:gd name="connsiteX8" fmla="*/ 2355454 w 2845473"/>
              <a:gd name="connsiteY8" fmla="*/ 635238 h 2090288"/>
              <a:gd name="connsiteX9" fmla="*/ 2845473 w 2845473"/>
              <a:gd name="connsiteY9" fmla="*/ 1125257 h 2090288"/>
              <a:gd name="connsiteX10" fmla="*/ 2454210 w 2845473"/>
              <a:gd name="connsiteY10" fmla="*/ 1605321 h 2090288"/>
              <a:gd name="connsiteX11" fmla="*/ 2410244 w 2845473"/>
              <a:gd name="connsiteY11" fmla="*/ 1609753 h 2090288"/>
              <a:gd name="connsiteX12" fmla="*/ 2400359 w 2845473"/>
              <a:gd name="connsiteY12" fmla="*/ 1641598 h 2090288"/>
              <a:gd name="connsiteX13" fmla="*/ 1948848 w 2845473"/>
              <a:gd name="connsiteY13" fmla="*/ 1940879 h 2090288"/>
              <a:gd name="connsiteX14" fmla="*/ 1674874 w 2845473"/>
              <a:gd name="connsiteY14" fmla="*/ 1857192 h 2090288"/>
              <a:gd name="connsiteX15" fmla="*/ 1648751 w 2845473"/>
              <a:gd name="connsiteY15" fmla="*/ 1835638 h 2090288"/>
              <a:gd name="connsiteX16" fmla="*/ 1627797 w 2845473"/>
              <a:gd name="connsiteY16" fmla="*/ 1874244 h 2090288"/>
              <a:gd name="connsiteX17" fmla="*/ 1221465 w 2845473"/>
              <a:gd name="connsiteY17" fmla="*/ 2090288 h 2090288"/>
              <a:gd name="connsiteX18" fmla="*/ 815134 w 2845473"/>
              <a:gd name="connsiteY18" fmla="*/ 1874244 h 2090288"/>
              <a:gd name="connsiteX19" fmla="*/ 792359 w 2845473"/>
              <a:gd name="connsiteY19" fmla="*/ 1832284 h 2090288"/>
              <a:gd name="connsiteX20" fmla="*/ 787633 w 2845473"/>
              <a:gd name="connsiteY20" fmla="*/ 1833373 h 2090288"/>
              <a:gd name="connsiteX21" fmla="*/ 683537 w 2845473"/>
              <a:gd name="connsiteY21" fmla="*/ 1841249 h 2090288"/>
              <a:gd name="connsiteX22" fmla="*/ 0 w 2845473"/>
              <a:gd name="connsiteY22" fmla="*/ 1157712 h 2090288"/>
              <a:gd name="connsiteX23" fmla="*/ 417474 w 2845473"/>
              <a:gd name="connsiteY23" fmla="*/ 527891 h 2090288"/>
              <a:gd name="connsiteX24" fmla="*/ 480999 w 2845473"/>
              <a:gd name="connsiteY24" fmla="*/ 508171 h 2090288"/>
              <a:gd name="connsiteX25" fmla="*/ 508956 w 2845473"/>
              <a:gd name="connsiteY25" fmla="*/ 418108 h 2090288"/>
              <a:gd name="connsiteX26" fmla="*/ 960467 w 2845473"/>
              <a:gd name="connsiteY26" fmla="*/ 118827 h 2090288"/>
              <a:gd name="connsiteX27" fmla="*/ 1204377 w 2845473"/>
              <a:gd name="connsiteY27" fmla="*/ 183749 h 2090288"/>
              <a:gd name="connsiteX28" fmla="*/ 1207610 w 2845473"/>
              <a:gd name="connsiteY28" fmla="*/ 185989 h 2090288"/>
              <a:gd name="connsiteX29" fmla="*/ 1224742 w 2845473"/>
              <a:gd name="connsiteY29" fmla="*/ 154424 h 2090288"/>
              <a:gd name="connsiteX30" fmla="*/ 1515180 w 2845473"/>
              <a:gd name="connsiteY30" fmla="*/ 0 h 2090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845473" h="2090288">
                <a:moveTo>
                  <a:pt x="1515180" y="0"/>
                </a:moveTo>
                <a:cubicBezTo>
                  <a:pt x="1660261" y="0"/>
                  <a:pt x="1784739" y="88208"/>
                  <a:pt x="1837911" y="213920"/>
                </a:cubicBezTo>
                <a:lnTo>
                  <a:pt x="1844406" y="234844"/>
                </a:lnTo>
                <a:lnTo>
                  <a:pt x="1869160" y="227160"/>
                </a:lnTo>
                <a:cubicBezTo>
                  <a:pt x="1891961" y="222494"/>
                  <a:pt x="1915569" y="220044"/>
                  <a:pt x="1939749" y="220044"/>
                </a:cubicBezTo>
                <a:cubicBezTo>
                  <a:pt x="2133190" y="220044"/>
                  <a:pt x="2290005" y="376859"/>
                  <a:pt x="2290005" y="570300"/>
                </a:cubicBezTo>
                <a:cubicBezTo>
                  <a:pt x="2290005" y="594480"/>
                  <a:pt x="2287555" y="618088"/>
                  <a:pt x="2282889" y="640889"/>
                </a:cubicBezTo>
                <a:lnTo>
                  <a:pt x="2282356" y="642607"/>
                </a:lnTo>
                <a:lnTo>
                  <a:pt x="2355454" y="635238"/>
                </a:lnTo>
                <a:cubicBezTo>
                  <a:pt x="2626084" y="635238"/>
                  <a:pt x="2845473" y="854627"/>
                  <a:pt x="2845473" y="1125257"/>
                </a:cubicBezTo>
                <a:cubicBezTo>
                  <a:pt x="2845473" y="1362059"/>
                  <a:pt x="2677503" y="1559628"/>
                  <a:pt x="2454210" y="1605321"/>
                </a:cubicBezTo>
                <a:lnTo>
                  <a:pt x="2410244" y="1609753"/>
                </a:lnTo>
                <a:lnTo>
                  <a:pt x="2400359" y="1641598"/>
                </a:lnTo>
                <a:cubicBezTo>
                  <a:pt x="2325970" y="1817473"/>
                  <a:pt x="2151821" y="1940879"/>
                  <a:pt x="1948848" y="1940879"/>
                </a:cubicBezTo>
                <a:cubicBezTo>
                  <a:pt x="1847362" y="1940879"/>
                  <a:pt x="1753081" y="1910028"/>
                  <a:pt x="1674874" y="1857192"/>
                </a:cubicBezTo>
                <a:lnTo>
                  <a:pt x="1648751" y="1835638"/>
                </a:lnTo>
                <a:lnTo>
                  <a:pt x="1627797" y="1874244"/>
                </a:lnTo>
                <a:cubicBezTo>
                  <a:pt x="1539737" y="2004589"/>
                  <a:pt x="1390609" y="2090288"/>
                  <a:pt x="1221465" y="2090288"/>
                </a:cubicBezTo>
                <a:cubicBezTo>
                  <a:pt x="1052321" y="2090288"/>
                  <a:pt x="903193" y="2004589"/>
                  <a:pt x="815134" y="1874244"/>
                </a:cubicBezTo>
                <a:lnTo>
                  <a:pt x="792359" y="1832284"/>
                </a:lnTo>
                <a:lnTo>
                  <a:pt x="787633" y="1833373"/>
                </a:lnTo>
                <a:cubicBezTo>
                  <a:pt x="753691" y="1838560"/>
                  <a:pt x="718928" y="1841249"/>
                  <a:pt x="683537" y="1841249"/>
                </a:cubicBezTo>
                <a:cubicBezTo>
                  <a:pt x="306030" y="1841249"/>
                  <a:pt x="0" y="1535219"/>
                  <a:pt x="0" y="1157712"/>
                </a:cubicBezTo>
                <a:cubicBezTo>
                  <a:pt x="0" y="874582"/>
                  <a:pt x="172142" y="631657"/>
                  <a:pt x="417474" y="527891"/>
                </a:cubicBezTo>
                <a:lnTo>
                  <a:pt x="480999" y="508171"/>
                </a:lnTo>
                <a:lnTo>
                  <a:pt x="508956" y="418108"/>
                </a:lnTo>
                <a:cubicBezTo>
                  <a:pt x="583345" y="242233"/>
                  <a:pt x="757494" y="118827"/>
                  <a:pt x="960467" y="118827"/>
                </a:cubicBezTo>
                <a:cubicBezTo>
                  <a:pt x="1049267" y="118827"/>
                  <a:pt x="1132551" y="142448"/>
                  <a:pt x="1204377" y="183749"/>
                </a:cubicBezTo>
                <a:lnTo>
                  <a:pt x="1207610" y="185989"/>
                </a:lnTo>
                <a:lnTo>
                  <a:pt x="1224742" y="154424"/>
                </a:lnTo>
                <a:cubicBezTo>
                  <a:pt x="1287686" y="61256"/>
                  <a:pt x="1394279" y="0"/>
                  <a:pt x="151518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</a:t>
            </a:r>
            <a:r>
              <a:rPr lang="es-ES" sz="2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s-ES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class</a:t>
            </a:r>
            <a:endParaRPr lang="en-US" sz="24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F1DD2FE-2105-A6FE-92E8-FDCC599DA76E}"/>
              </a:ext>
            </a:extLst>
          </p:cNvPr>
          <p:cNvSpPr/>
          <p:nvPr/>
        </p:nvSpPr>
        <p:spPr>
          <a:xfrm>
            <a:off x="7665053" y="4051033"/>
            <a:ext cx="2845473" cy="1912553"/>
          </a:xfrm>
          <a:custGeom>
            <a:avLst/>
            <a:gdLst>
              <a:gd name="connsiteX0" fmla="*/ 1515180 w 2845473"/>
              <a:gd name="connsiteY0" fmla="*/ 0 h 2090288"/>
              <a:gd name="connsiteX1" fmla="*/ 1837911 w 2845473"/>
              <a:gd name="connsiteY1" fmla="*/ 213920 h 2090288"/>
              <a:gd name="connsiteX2" fmla="*/ 1844406 w 2845473"/>
              <a:gd name="connsiteY2" fmla="*/ 234844 h 2090288"/>
              <a:gd name="connsiteX3" fmla="*/ 1869160 w 2845473"/>
              <a:gd name="connsiteY3" fmla="*/ 227160 h 2090288"/>
              <a:gd name="connsiteX4" fmla="*/ 1939749 w 2845473"/>
              <a:gd name="connsiteY4" fmla="*/ 220044 h 2090288"/>
              <a:gd name="connsiteX5" fmla="*/ 2290005 w 2845473"/>
              <a:gd name="connsiteY5" fmla="*/ 570300 h 2090288"/>
              <a:gd name="connsiteX6" fmla="*/ 2282889 w 2845473"/>
              <a:gd name="connsiteY6" fmla="*/ 640889 h 2090288"/>
              <a:gd name="connsiteX7" fmla="*/ 2282356 w 2845473"/>
              <a:gd name="connsiteY7" fmla="*/ 642607 h 2090288"/>
              <a:gd name="connsiteX8" fmla="*/ 2355454 w 2845473"/>
              <a:gd name="connsiteY8" fmla="*/ 635238 h 2090288"/>
              <a:gd name="connsiteX9" fmla="*/ 2845473 w 2845473"/>
              <a:gd name="connsiteY9" fmla="*/ 1125257 h 2090288"/>
              <a:gd name="connsiteX10" fmla="*/ 2454210 w 2845473"/>
              <a:gd name="connsiteY10" fmla="*/ 1605321 h 2090288"/>
              <a:gd name="connsiteX11" fmla="*/ 2410244 w 2845473"/>
              <a:gd name="connsiteY11" fmla="*/ 1609753 h 2090288"/>
              <a:gd name="connsiteX12" fmla="*/ 2400359 w 2845473"/>
              <a:gd name="connsiteY12" fmla="*/ 1641598 h 2090288"/>
              <a:gd name="connsiteX13" fmla="*/ 1948848 w 2845473"/>
              <a:gd name="connsiteY13" fmla="*/ 1940879 h 2090288"/>
              <a:gd name="connsiteX14" fmla="*/ 1674874 w 2845473"/>
              <a:gd name="connsiteY14" fmla="*/ 1857192 h 2090288"/>
              <a:gd name="connsiteX15" fmla="*/ 1648751 w 2845473"/>
              <a:gd name="connsiteY15" fmla="*/ 1835638 h 2090288"/>
              <a:gd name="connsiteX16" fmla="*/ 1627797 w 2845473"/>
              <a:gd name="connsiteY16" fmla="*/ 1874244 h 2090288"/>
              <a:gd name="connsiteX17" fmla="*/ 1221465 w 2845473"/>
              <a:gd name="connsiteY17" fmla="*/ 2090288 h 2090288"/>
              <a:gd name="connsiteX18" fmla="*/ 815134 w 2845473"/>
              <a:gd name="connsiteY18" fmla="*/ 1874244 h 2090288"/>
              <a:gd name="connsiteX19" fmla="*/ 792359 w 2845473"/>
              <a:gd name="connsiteY19" fmla="*/ 1832284 h 2090288"/>
              <a:gd name="connsiteX20" fmla="*/ 787633 w 2845473"/>
              <a:gd name="connsiteY20" fmla="*/ 1833373 h 2090288"/>
              <a:gd name="connsiteX21" fmla="*/ 683537 w 2845473"/>
              <a:gd name="connsiteY21" fmla="*/ 1841249 h 2090288"/>
              <a:gd name="connsiteX22" fmla="*/ 0 w 2845473"/>
              <a:gd name="connsiteY22" fmla="*/ 1157712 h 2090288"/>
              <a:gd name="connsiteX23" fmla="*/ 417474 w 2845473"/>
              <a:gd name="connsiteY23" fmla="*/ 527891 h 2090288"/>
              <a:gd name="connsiteX24" fmla="*/ 480999 w 2845473"/>
              <a:gd name="connsiteY24" fmla="*/ 508171 h 2090288"/>
              <a:gd name="connsiteX25" fmla="*/ 508956 w 2845473"/>
              <a:gd name="connsiteY25" fmla="*/ 418108 h 2090288"/>
              <a:gd name="connsiteX26" fmla="*/ 960467 w 2845473"/>
              <a:gd name="connsiteY26" fmla="*/ 118827 h 2090288"/>
              <a:gd name="connsiteX27" fmla="*/ 1204377 w 2845473"/>
              <a:gd name="connsiteY27" fmla="*/ 183749 h 2090288"/>
              <a:gd name="connsiteX28" fmla="*/ 1207610 w 2845473"/>
              <a:gd name="connsiteY28" fmla="*/ 185989 h 2090288"/>
              <a:gd name="connsiteX29" fmla="*/ 1224742 w 2845473"/>
              <a:gd name="connsiteY29" fmla="*/ 154424 h 2090288"/>
              <a:gd name="connsiteX30" fmla="*/ 1515180 w 2845473"/>
              <a:gd name="connsiteY30" fmla="*/ 0 h 2090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845473" h="2090288">
                <a:moveTo>
                  <a:pt x="1515180" y="0"/>
                </a:moveTo>
                <a:cubicBezTo>
                  <a:pt x="1660261" y="0"/>
                  <a:pt x="1784739" y="88208"/>
                  <a:pt x="1837911" y="213920"/>
                </a:cubicBezTo>
                <a:lnTo>
                  <a:pt x="1844406" y="234844"/>
                </a:lnTo>
                <a:lnTo>
                  <a:pt x="1869160" y="227160"/>
                </a:lnTo>
                <a:cubicBezTo>
                  <a:pt x="1891961" y="222494"/>
                  <a:pt x="1915569" y="220044"/>
                  <a:pt x="1939749" y="220044"/>
                </a:cubicBezTo>
                <a:cubicBezTo>
                  <a:pt x="2133190" y="220044"/>
                  <a:pt x="2290005" y="376859"/>
                  <a:pt x="2290005" y="570300"/>
                </a:cubicBezTo>
                <a:cubicBezTo>
                  <a:pt x="2290005" y="594480"/>
                  <a:pt x="2287555" y="618088"/>
                  <a:pt x="2282889" y="640889"/>
                </a:cubicBezTo>
                <a:lnTo>
                  <a:pt x="2282356" y="642607"/>
                </a:lnTo>
                <a:lnTo>
                  <a:pt x="2355454" y="635238"/>
                </a:lnTo>
                <a:cubicBezTo>
                  <a:pt x="2626084" y="635238"/>
                  <a:pt x="2845473" y="854627"/>
                  <a:pt x="2845473" y="1125257"/>
                </a:cubicBezTo>
                <a:cubicBezTo>
                  <a:pt x="2845473" y="1362059"/>
                  <a:pt x="2677503" y="1559628"/>
                  <a:pt x="2454210" y="1605321"/>
                </a:cubicBezTo>
                <a:lnTo>
                  <a:pt x="2410244" y="1609753"/>
                </a:lnTo>
                <a:lnTo>
                  <a:pt x="2400359" y="1641598"/>
                </a:lnTo>
                <a:cubicBezTo>
                  <a:pt x="2325970" y="1817473"/>
                  <a:pt x="2151821" y="1940879"/>
                  <a:pt x="1948848" y="1940879"/>
                </a:cubicBezTo>
                <a:cubicBezTo>
                  <a:pt x="1847362" y="1940879"/>
                  <a:pt x="1753081" y="1910028"/>
                  <a:pt x="1674874" y="1857192"/>
                </a:cubicBezTo>
                <a:lnTo>
                  <a:pt x="1648751" y="1835638"/>
                </a:lnTo>
                <a:lnTo>
                  <a:pt x="1627797" y="1874244"/>
                </a:lnTo>
                <a:cubicBezTo>
                  <a:pt x="1539737" y="2004589"/>
                  <a:pt x="1390609" y="2090288"/>
                  <a:pt x="1221465" y="2090288"/>
                </a:cubicBezTo>
                <a:cubicBezTo>
                  <a:pt x="1052321" y="2090288"/>
                  <a:pt x="903193" y="2004589"/>
                  <a:pt x="815134" y="1874244"/>
                </a:cubicBezTo>
                <a:lnTo>
                  <a:pt x="792359" y="1832284"/>
                </a:lnTo>
                <a:lnTo>
                  <a:pt x="787633" y="1833373"/>
                </a:lnTo>
                <a:cubicBezTo>
                  <a:pt x="753691" y="1838560"/>
                  <a:pt x="718928" y="1841249"/>
                  <a:pt x="683537" y="1841249"/>
                </a:cubicBezTo>
                <a:cubicBezTo>
                  <a:pt x="306030" y="1841249"/>
                  <a:pt x="0" y="1535219"/>
                  <a:pt x="0" y="1157712"/>
                </a:cubicBezTo>
                <a:cubicBezTo>
                  <a:pt x="0" y="874582"/>
                  <a:pt x="172142" y="631657"/>
                  <a:pt x="417474" y="527891"/>
                </a:cubicBezTo>
                <a:lnTo>
                  <a:pt x="480999" y="508171"/>
                </a:lnTo>
                <a:lnTo>
                  <a:pt x="508956" y="418108"/>
                </a:lnTo>
                <a:cubicBezTo>
                  <a:pt x="583345" y="242233"/>
                  <a:pt x="757494" y="118827"/>
                  <a:pt x="960467" y="118827"/>
                </a:cubicBezTo>
                <a:cubicBezTo>
                  <a:pt x="1049267" y="118827"/>
                  <a:pt x="1132551" y="142448"/>
                  <a:pt x="1204377" y="183749"/>
                </a:cubicBezTo>
                <a:lnTo>
                  <a:pt x="1207610" y="185989"/>
                </a:lnTo>
                <a:lnTo>
                  <a:pt x="1224742" y="154424"/>
                </a:lnTo>
                <a:cubicBezTo>
                  <a:pt x="1287686" y="61256"/>
                  <a:pt x="1394279" y="0"/>
                  <a:pt x="151518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</a:rPr>
              <a:t>Método </a:t>
            </a:r>
            <a:r>
              <a:rPr lang="es-ES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main</a:t>
            </a:r>
            <a:endParaRPr lang="en-US" sz="24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15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0F21A-EABB-682D-6AB6-679E1ED61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Clase Scanner. Ejemplo 1.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451B13-124A-84C8-B8E3-80687403CE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30</a:t>
            </a:fld>
            <a:endParaRPr lang="es-P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B761C9-4FC3-9434-E9EF-277C8233E87C}"/>
              </a:ext>
            </a:extLst>
          </p:cNvPr>
          <p:cNvSpPr txBox="1"/>
          <p:nvPr/>
        </p:nvSpPr>
        <p:spPr>
          <a:xfrm>
            <a:off x="8302784" y="4632060"/>
            <a:ext cx="2860140" cy="782058"/>
          </a:xfrm>
          <a:prstGeom prst="roundRect">
            <a:avLst>
              <a:gd name="adj" fmla="val 7406"/>
            </a:avLst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Ingrese</a:t>
            </a:r>
            <a:r>
              <a:rPr lang="en-US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</a:t>
            </a:r>
            <a:r>
              <a:rPr lang="en-US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edad</a:t>
            </a:r>
            <a:r>
              <a:rPr lang="en-US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lang="en-US" dirty="0">
                <a:solidFill>
                  <a:srgbClr val="92D05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25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Usted</a:t>
            </a:r>
            <a:r>
              <a:rPr lang="en-US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tiene</a:t>
            </a:r>
            <a:r>
              <a:rPr lang="en-US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25 </a:t>
            </a:r>
            <a:r>
              <a:rPr lang="en-US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años</a:t>
            </a:r>
            <a:endParaRPr lang="en-US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790C3-5EAD-71CA-0953-1BD1626428C4}"/>
              </a:ext>
            </a:extLst>
          </p:cNvPr>
          <p:cNvSpPr txBox="1"/>
          <p:nvPr/>
        </p:nvSpPr>
        <p:spPr>
          <a:xfrm>
            <a:off x="8302783" y="4152782"/>
            <a:ext cx="2023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Salida: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26E38393-1C9D-5F2B-AA9D-CD37F70FA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577" y="1832490"/>
            <a:ext cx="7224436" cy="4640585"/>
          </a:xfrm>
          <a:prstGeom prst="roundRect">
            <a:avLst>
              <a:gd name="adj" fmla="val 3883"/>
            </a:avLst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import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java.util.Scanner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class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Prueba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static void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main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(String[]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189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args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edad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Ingrese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edad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Scanner lector 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Scanner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(System.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lector.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hasNextInt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edad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lector.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nextInt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lector.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nextLine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Usted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tiene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+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edad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+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años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0BB934-1E00-0F82-1C73-8B322D0523E7}"/>
              </a:ext>
            </a:extLst>
          </p:cNvPr>
          <p:cNvGrpSpPr/>
          <p:nvPr/>
        </p:nvGrpSpPr>
        <p:grpSpPr>
          <a:xfrm>
            <a:off x="838200" y="-36377"/>
            <a:ext cx="4629752" cy="1015663"/>
            <a:chOff x="924025" y="1526961"/>
            <a:chExt cx="4629752" cy="101566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C32DD19-8FA9-3A2C-4154-06C7F8FFD5D1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BA7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2575CCA-36F4-F2A2-726E-EC96271DC3DC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/>
                </a:rPr>
                <a:t>Entrada mediante teclado: la clase Scanner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368F278-8B85-19F2-7B6B-A096AB5BA5CF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4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6340068-0A22-BE94-7914-27910A11AA5F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807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0F21A-EABB-682D-6AB6-679E1ED61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9745"/>
            <a:ext cx="3018576" cy="2898390"/>
          </a:xfrm>
        </p:spPr>
        <p:txBody>
          <a:bodyPr>
            <a:normAutofit/>
          </a:bodyPr>
          <a:lstStyle/>
          <a:p>
            <a:r>
              <a:rPr lang="es-ES" dirty="0"/>
              <a:t>Clase Scanner. Ejemplo 2.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451B13-124A-84C8-B8E3-80687403CE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31</a:t>
            </a:fld>
            <a:endParaRPr lang="es-PE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6493F2E-8F65-BCDA-03CF-85F9855AE9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3648" y="988145"/>
            <a:ext cx="7655864" cy="5686782"/>
          </a:xfrm>
          <a:prstGeom prst="roundRect">
            <a:avLst>
              <a:gd name="adj" fmla="val 1993"/>
            </a:avLst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import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java.util.Scanner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class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Prueba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static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main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(String[]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189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args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Scanner lector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Scanner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(System.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byte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numeroHijos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float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talla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double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ingresoAnual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boolean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tieneSeguro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0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Solicitud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de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datos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\n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0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Ingrese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número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de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hijos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numeroHijos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lector.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nextByte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lector.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nextLine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0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Ingrese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talla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(metros): 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talla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lector.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nextFloat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lector.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nextLine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0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Ingreso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económico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anual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ingresoAnual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lector.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nextDouble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lector.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nextLine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0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"¿Tiene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seguro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? 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true|false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): 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tieneSeguro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lector.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nextBoolean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lector.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nextLine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0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\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Resumen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de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datos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ingresados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\n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0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Número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de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hijos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%d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\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Talla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%f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\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Ingresos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%f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\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seguro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%b"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numeroHijos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talla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ingresoAnual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tieneSeguro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75C487-E1F9-A487-C9C8-8A9DCB420698}"/>
              </a:ext>
            </a:extLst>
          </p:cNvPr>
          <p:cNvGrpSpPr/>
          <p:nvPr/>
        </p:nvGrpSpPr>
        <p:grpSpPr>
          <a:xfrm>
            <a:off x="838200" y="-36377"/>
            <a:ext cx="4629752" cy="1015663"/>
            <a:chOff x="924025" y="1526961"/>
            <a:chExt cx="4629752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918AA0C-6D81-C33D-EE80-B944B35981AB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BA7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735209-61D1-B538-0DCC-E91B08CB4271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/>
                </a:rPr>
                <a:t>Entrada mediante teclado: la clase Scanner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2DF2C3-9C00-187B-4069-51EF565F7194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4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CAD67C0-05CE-F5FB-1705-CA2F5879469B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523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6B983-D187-5021-011D-340D9A6463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32</a:t>
            </a:fld>
            <a:endParaRPr lang="es-P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32F08B-E599-8764-EE5E-B3C48CE274CF}"/>
              </a:ext>
            </a:extLst>
          </p:cNvPr>
          <p:cNvSpPr txBox="1"/>
          <p:nvPr/>
        </p:nvSpPr>
        <p:spPr>
          <a:xfrm rot="16200000">
            <a:off x="-1552306" y="2760043"/>
            <a:ext cx="55996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b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contenido</a:t>
            </a:r>
            <a:endParaRPr lang="en-US" sz="8800" b="1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8EC2C4-D534-A87E-5305-9BD92B9838D9}"/>
              </a:ext>
            </a:extLst>
          </p:cNvPr>
          <p:cNvGrpSpPr/>
          <p:nvPr/>
        </p:nvGrpSpPr>
        <p:grpSpPr>
          <a:xfrm>
            <a:off x="1955128" y="892964"/>
            <a:ext cx="4629752" cy="1015663"/>
            <a:chOff x="924025" y="1526961"/>
            <a:chExt cx="4629752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E41E11-2903-D4AD-BABB-046EDBE4AABD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B12F7A-F286-0B30-D30E-E9A916CC839B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/>
                </a:rPr>
                <a:t>Identificadores, variables y constantes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EEA1CE-79B2-915B-2C77-2F1212A1BF6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0C6426-CF18-244B-D9EC-4576E393467C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62550A-9487-0FB4-AEF5-18BF59D1D1BB}"/>
              </a:ext>
            </a:extLst>
          </p:cNvPr>
          <p:cNvGrpSpPr/>
          <p:nvPr/>
        </p:nvGrpSpPr>
        <p:grpSpPr>
          <a:xfrm>
            <a:off x="1955128" y="1782509"/>
            <a:ext cx="4629752" cy="1015663"/>
            <a:chOff x="924025" y="1526961"/>
            <a:chExt cx="4629752" cy="1015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EE3C4A-25E0-0661-5719-DFD8A408196E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03E694-3539-B74F-A7F9-A90BF4FC7172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/>
                  <a:cs typeface="Helvetica"/>
                </a:rPr>
                <a:t>Asignación e inicialización de variables</a:t>
              </a:r>
              <a:endParaRPr lang="es-ES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BD6589-A9C6-D2FD-D50D-C5AAC8113E8A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E0265B7-9BAF-D770-6E56-5AE1A9C41973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98A8C9-355C-B375-F419-53EB7FBA52CF}"/>
              </a:ext>
            </a:extLst>
          </p:cNvPr>
          <p:cNvGrpSpPr/>
          <p:nvPr/>
        </p:nvGrpSpPr>
        <p:grpSpPr>
          <a:xfrm>
            <a:off x="1955128" y="2672054"/>
            <a:ext cx="4629752" cy="1015663"/>
            <a:chOff x="924025" y="1526961"/>
            <a:chExt cx="4629752" cy="101566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68C5937-AEC8-D4AC-1863-47EC6A0DD5D7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9DA0B8-3305-EA9B-D50C-133423FA16B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Salida por pantalla: </a:t>
              </a: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System.out.println</a:t>
              </a:r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()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19D950-4EA4-CB17-5AF9-0E716D1D0C9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DB44CEB-5449-91C4-4D8C-947E50150B6A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5B4B5B-713C-2D58-C773-D4CFF9997391}"/>
              </a:ext>
            </a:extLst>
          </p:cNvPr>
          <p:cNvGrpSpPr/>
          <p:nvPr/>
        </p:nvGrpSpPr>
        <p:grpSpPr>
          <a:xfrm>
            <a:off x="1955128" y="3561599"/>
            <a:ext cx="4629752" cy="1015663"/>
            <a:chOff x="924025" y="1526961"/>
            <a:chExt cx="4629752" cy="101566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5F2FB8B-07D6-48FB-E370-38EA16365289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BA7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8AFDEB-1E73-3FEA-2DFF-DBAF08C0A2B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/>
                </a:rPr>
                <a:t>Entrada mediante teclado: la clase Scanner</a:t>
              </a:r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02F77E9-2E11-217F-40EC-8E3C7703B3BB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4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69D5F82-C60A-5B84-5E19-A1B153065B8D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7A02629-4A6E-5209-A780-E0E1B507D404}"/>
              </a:ext>
            </a:extLst>
          </p:cNvPr>
          <p:cNvSpPr/>
          <p:nvPr/>
        </p:nvSpPr>
        <p:spPr>
          <a:xfrm>
            <a:off x="1801640" y="683513"/>
            <a:ext cx="9678154" cy="55996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E7D35A-999B-BEC3-A1FE-83D4A699084C}"/>
              </a:ext>
            </a:extLst>
          </p:cNvPr>
          <p:cNvGrpSpPr/>
          <p:nvPr/>
        </p:nvGrpSpPr>
        <p:grpSpPr>
          <a:xfrm>
            <a:off x="1955128" y="4451144"/>
            <a:ext cx="4629752" cy="1015663"/>
            <a:chOff x="924025" y="1526961"/>
            <a:chExt cx="4629752" cy="1015663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DE43D48-A8F8-0DF2-1001-D5FDD5FF2C6B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8F2A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2BEA270-D0DD-E83C-8505-88C9D29A50BF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/>
                </a:rPr>
                <a:t>Práctica</a:t>
              </a:r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50D84CE-F32A-1F88-1274-CAA8D6234924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5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1D92532-6B25-E809-E479-70119D6AA69E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649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E8CE391-5805-938D-34B4-605274FD4C69}"/>
              </a:ext>
            </a:extLst>
          </p:cNvPr>
          <p:cNvGrpSpPr/>
          <p:nvPr/>
        </p:nvGrpSpPr>
        <p:grpSpPr>
          <a:xfrm>
            <a:off x="867075" y="-37795"/>
            <a:ext cx="4629752" cy="1015663"/>
            <a:chOff x="924025" y="1526961"/>
            <a:chExt cx="4629752" cy="101566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197FF90-69C1-2CD1-096B-0C4FD85719EE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8F2A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C951EC-939D-3B5E-83D7-27CBCEBC8944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228BA8-75C4-2A5B-02FF-C6FBE6D6C67B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5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77818CB-2DC0-04A9-A00D-B4561A0CC1DD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9EFC21-FF26-4391-5D72-49D1C967F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Cuestionario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338E3B-0880-9677-9EFA-0DD1D1BD11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33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AA9507-CCBF-0944-F977-CEA7149A5ED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6477000" cy="4608858"/>
          </a:xfrm>
        </p:spPr>
        <p:txBody>
          <a:bodyPr>
            <a:normAutofit/>
          </a:bodyPr>
          <a:lstStyle/>
          <a:p>
            <a:pPr marL="50800" indent="0">
              <a:lnSpc>
                <a:spcPct val="120000"/>
              </a:lnSpc>
              <a:buNone/>
            </a:pPr>
            <a:r>
              <a:rPr lang="es-ES" dirty="0">
                <a:latin typeface="+mj-lt"/>
              </a:rPr>
              <a:t>1. Son formas válidas de inicializar variables en Java:</a:t>
            </a:r>
          </a:p>
          <a:p>
            <a:pPr marL="1022350" lvl="1" indent="-514350">
              <a:lnSpc>
                <a:spcPct val="120000"/>
              </a:lnSpc>
              <a:buFont typeface="+mj-lt"/>
              <a:buAutoNum type="alphaUcPeriod"/>
            </a:pPr>
            <a:r>
              <a:rPr lang="en-US" sz="2000" dirty="0">
                <a:solidFill>
                  <a:schemeClr val="accent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</a:t>
            </a:r>
            <a:r>
              <a:rPr lang="en-US" sz="2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edad</a:t>
            </a:r>
            <a:r>
              <a:rPr lang="en-US" sz="2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lang="en-US" sz="2000" dirty="0">
                <a:solidFill>
                  <a:srgbClr val="CC00CC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45</a:t>
            </a:r>
            <a:r>
              <a:rPr lang="en-US" sz="2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</a:p>
          <a:p>
            <a:pPr marL="1022350" lvl="1" indent="-514350">
              <a:lnSpc>
                <a:spcPct val="120000"/>
              </a:lnSpc>
              <a:buFont typeface="+mj-lt"/>
              <a:buAutoNum type="alphaUcPeriod"/>
            </a:pPr>
            <a:r>
              <a:rPr lang="en-US" sz="2000" dirty="0">
                <a:solidFill>
                  <a:schemeClr val="accent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float</a:t>
            </a:r>
            <a:r>
              <a:rPr lang="en-US" sz="2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contador</a:t>
            </a:r>
            <a:r>
              <a:rPr lang="en-US" sz="2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lang="en-US" sz="2000" dirty="0">
                <a:solidFill>
                  <a:srgbClr val="CC00CC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lang="en-US" sz="2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total</a:t>
            </a:r>
            <a:r>
              <a:rPr lang="en-US" sz="2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lang="en-US" sz="2000" dirty="0">
                <a:solidFill>
                  <a:srgbClr val="CC00CC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lang="en-US" sz="2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</a:p>
          <a:p>
            <a:pPr marL="1022350" lvl="1" indent="-514350">
              <a:lnSpc>
                <a:spcPct val="120000"/>
              </a:lnSpc>
              <a:buFont typeface="+mj-lt"/>
              <a:buAutoNum type="alphaUcPeriod"/>
            </a:pPr>
            <a:r>
              <a:rPr lang="en-US" sz="2000" dirty="0">
                <a:solidFill>
                  <a:schemeClr val="accent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float</a:t>
            </a:r>
            <a:r>
              <a:rPr lang="en-US" sz="2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subtotal</a:t>
            </a:r>
            <a:r>
              <a:rPr lang="en-US" sz="2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lang="en-US" sz="2000" dirty="0">
                <a:solidFill>
                  <a:srgbClr val="CC00CC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0f</a:t>
            </a:r>
            <a:r>
              <a:rPr lang="en-US" sz="2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lang="en-US" sz="2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chemeClr val="accent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double</a:t>
            </a:r>
            <a:r>
              <a:rPr lang="en-US" sz="2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total</a:t>
            </a:r>
            <a:r>
              <a:rPr lang="en-US" sz="2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subtotal</a:t>
            </a:r>
            <a:r>
              <a:rPr lang="en-US" sz="2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</a:p>
          <a:p>
            <a:pPr marL="1022350" lvl="1" indent="-514350">
              <a:lnSpc>
                <a:spcPct val="120000"/>
              </a:lnSpc>
              <a:buFont typeface="+mj-lt"/>
              <a:buAutoNum type="alphaUcPeriod"/>
            </a:pPr>
            <a:r>
              <a:rPr lang="es-ES" sz="2000" dirty="0" err="1">
                <a:solidFill>
                  <a:schemeClr val="accent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</a:t>
            </a:r>
            <a:r>
              <a:rPr lang="es-ES" sz="2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s-ES" sz="2000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edad</a:t>
            </a:r>
            <a:r>
              <a:rPr lang="es-ES" sz="2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s-ES" sz="2000" dirty="0" err="1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numeroDeHijos</a:t>
            </a:r>
            <a:r>
              <a:rPr lang="es-ES" sz="2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lang="es-ES" sz="2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s-ES" sz="2000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edad</a:t>
            </a:r>
            <a:r>
              <a:rPr lang="es-ES" sz="2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lang="es-ES" sz="2000" dirty="0" err="1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numeroDeHijos</a:t>
            </a:r>
            <a:r>
              <a:rPr lang="es-ES" sz="2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lang="es-ES" sz="2000" dirty="0">
                <a:solidFill>
                  <a:srgbClr val="CC00CC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lang="es-ES" sz="2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endParaRPr lang="en-US" sz="2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83BC54-CA4F-3F52-0B53-CB5862402037}"/>
              </a:ext>
            </a:extLst>
          </p:cNvPr>
          <p:cNvSpPr txBox="1"/>
          <p:nvPr/>
        </p:nvSpPr>
        <p:spPr>
          <a:xfrm>
            <a:off x="133196" y="6520806"/>
            <a:ext cx="87663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 https://img.freepik.com/premium-photo/background-texture-printed-question-marks_124595-213.jpg?w=2000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8BD8C-ADCF-0B84-6C4B-5771E108BD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25" r="48009"/>
          <a:stretch/>
        </p:blipFill>
        <p:spPr>
          <a:xfrm>
            <a:off x="8297778" y="-5462"/>
            <a:ext cx="3906596" cy="6858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798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E8CE391-5805-938D-34B4-605274FD4C69}"/>
              </a:ext>
            </a:extLst>
          </p:cNvPr>
          <p:cNvGrpSpPr/>
          <p:nvPr/>
        </p:nvGrpSpPr>
        <p:grpSpPr>
          <a:xfrm>
            <a:off x="867075" y="-37795"/>
            <a:ext cx="4629752" cy="1015663"/>
            <a:chOff x="924025" y="1526961"/>
            <a:chExt cx="4629752" cy="101566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197FF90-69C1-2CD1-096B-0C4FD85719EE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8F2A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C951EC-939D-3B5E-83D7-27CBCEBC8944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228BA8-75C4-2A5B-02FF-C6FBE6D6C67B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5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77818CB-2DC0-04A9-A00D-B4561A0CC1DD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9EFC21-FF26-4391-5D72-49D1C967F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Cuestionario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338E3B-0880-9677-9EFA-0DD1D1BD11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34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AA9507-CCBF-0944-F977-CEA7149A5ED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6477000" cy="4608858"/>
          </a:xfrm>
        </p:spPr>
        <p:txBody>
          <a:bodyPr>
            <a:normAutofit fontScale="92500"/>
          </a:bodyPr>
          <a:lstStyle/>
          <a:p>
            <a:pPr marL="50800" indent="0">
              <a:lnSpc>
                <a:spcPct val="120000"/>
              </a:lnSpc>
              <a:buNone/>
            </a:pPr>
            <a:r>
              <a:rPr lang="es-ES" dirty="0">
                <a:latin typeface="+mj-lt"/>
              </a:rPr>
              <a:t>2. No es correcto, acerca de la clase Scanner:</a:t>
            </a:r>
          </a:p>
          <a:p>
            <a:pPr marL="1022350" lvl="1" indent="-514350">
              <a:lnSpc>
                <a:spcPct val="120000"/>
              </a:lnSpc>
              <a:buFont typeface="+mj-lt"/>
              <a:buAutoNum type="alphaUcPeriod"/>
            </a:pPr>
            <a:r>
              <a:rPr lang="en-US" dirty="0">
                <a:latin typeface="+mj-lt"/>
              </a:rPr>
              <a:t>Los </a:t>
            </a:r>
            <a:r>
              <a:rPr lang="en-US" dirty="0" err="1">
                <a:latin typeface="+mj-lt"/>
              </a:rPr>
              <a:t>datos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leidos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necesitan</a:t>
            </a:r>
            <a:r>
              <a:rPr lang="en-US" dirty="0">
                <a:latin typeface="+mj-lt"/>
              </a:rPr>
              <a:t> ser </a:t>
            </a:r>
            <a:r>
              <a:rPr lang="en-US" dirty="0" err="1">
                <a:latin typeface="+mj-lt"/>
              </a:rPr>
              <a:t>convertidos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explícitamente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aplicando</a:t>
            </a:r>
            <a:r>
              <a:rPr lang="en-US" dirty="0">
                <a:latin typeface="+mj-lt"/>
              </a:rPr>
              <a:t> </a:t>
            </a:r>
            <a:r>
              <a:rPr lang="en-US" b="1" i="1" dirty="0">
                <a:latin typeface="+mj-lt"/>
              </a:rPr>
              <a:t>cast</a:t>
            </a:r>
            <a:r>
              <a:rPr lang="en-US" dirty="0">
                <a:latin typeface="+mj-lt"/>
              </a:rPr>
              <a:t> de </a:t>
            </a:r>
            <a:r>
              <a:rPr lang="en-US" dirty="0" err="1">
                <a:latin typeface="+mj-lt"/>
              </a:rPr>
              <a:t>tipos</a:t>
            </a:r>
            <a:r>
              <a:rPr lang="en-US" dirty="0">
                <a:latin typeface="+mj-lt"/>
              </a:rPr>
              <a:t>.</a:t>
            </a:r>
          </a:p>
          <a:p>
            <a:pPr marL="1022350" lvl="1" indent="-514350">
              <a:lnSpc>
                <a:spcPct val="120000"/>
              </a:lnSpc>
              <a:buFont typeface="+mj-lt"/>
              <a:buAutoNum type="alphaUcPeriod"/>
            </a:pPr>
            <a:r>
              <a:rPr lang="en-US" dirty="0">
                <a:latin typeface="+mj-lt"/>
              </a:rPr>
              <a:t>Es un </a:t>
            </a:r>
            <a:r>
              <a:rPr lang="en-US" dirty="0" err="1">
                <a:latin typeface="+mj-lt"/>
              </a:rPr>
              <a:t>tipo</a:t>
            </a:r>
            <a:r>
              <a:rPr lang="en-US" dirty="0">
                <a:latin typeface="+mj-lt"/>
              </a:rPr>
              <a:t> de </a:t>
            </a:r>
            <a:r>
              <a:rPr lang="en-US" dirty="0" err="1">
                <a:latin typeface="+mj-lt"/>
              </a:rPr>
              <a:t>dato</a:t>
            </a:r>
            <a:r>
              <a:rPr lang="en-US" dirty="0">
                <a:latin typeface="+mj-lt"/>
              </a:rPr>
              <a:t> no </a:t>
            </a:r>
            <a:r>
              <a:rPr lang="en-US" dirty="0" err="1">
                <a:latin typeface="+mj-lt"/>
              </a:rPr>
              <a:t>primitivo</a:t>
            </a:r>
            <a:r>
              <a:rPr lang="en-US" dirty="0">
                <a:latin typeface="+mj-lt"/>
              </a:rPr>
              <a:t>.</a:t>
            </a:r>
          </a:p>
          <a:p>
            <a:pPr marL="1022350" lvl="1" indent="-514350">
              <a:lnSpc>
                <a:spcPct val="120000"/>
              </a:lnSpc>
              <a:buFont typeface="+mj-lt"/>
              <a:buAutoNum type="alphaUcPeriod"/>
            </a:pPr>
            <a:r>
              <a:rPr lang="en-US" dirty="0">
                <a:latin typeface="+mj-lt"/>
              </a:rPr>
              <a:t>Para </a:t>
            </a:r>
            <a:r>
              <a:rPr lang="en-US" dirty="0" err="1">
                <a:latin typeface="+mj-lt"/>
              </a:rPr>
              <a:t>utilizarse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debe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crearse</a:t>
            </a:r>
            <a:r>
              <a:rPr lang="en-US" dirty="0">
                <a:latin typeface="+mj-lt"/>
              </a:rPr>
              <a:t> primero </a:t>
            </a:r>
            <a:r>
              <a:rPr lang="en-US" dirty="0" err="1">
                <a:latin typeface="+mj-lt"/>
              </a:rPr>
              <a:t>una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instancia</a:t>
            </a:r>
            <a:r>
              <a:rPr lang="en-US" dirty="0">
                <a:latin typeface="+mj-lt"/>
              </a:rPr>
              <a:t> u </a:t>
            </a:r>
            <a:r>
              <a:rPr lang="en-US" dirty="0" err="1">
                <a:latin typeface="+mj-lt"/>
              </a:rPr>
              <a:t>objeto</a:t>
            </a:r>
            <a:r>
              <a:rPr lang="en-US" dirty="0">
                <a:latin typeface="+mj-lt"/>
              </a:rPr>
              <a:t> de la </a:t>
            </a:r>
            <a:r>
              <a:rPr lang="en-US" dirty="0" err="1">
                <a:latin typeface="+mj-lt"/>
              </a:rPr>
              <a:t>clase</a:t>
            </a:r>
            <a:r>
              <a:rPr lang="en-US" dirty="0">
                <a:latin typeface="+mj-lt"/>
              </a:rPr>
              <a:t>.</a:t>
            </a:r>
          </a:p>
          <a:p>
            <a:pPr marL="1022350" lvl="1" indent="-514350">
              <a:lnSpc>
                <a:spcPct val="120000"/>
              </a:lnSpc>
              <a:buFont typeface="+mj-lt"/>
              <a:buAutoNum type="alphaUcPeriod"/>
            </a:pPr>
            <a:r>
              <a:rPr lang="en-US" dirty="0" err="1">
                <a:latin typeface="+mj-lt"/>
              </a:rPr>
              <a:t>Incluye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el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método</a:t>
            </a:r>
            <a:r>
              <a:rPr lang="en-US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nextDouble</a:t>
            </a:r>
            <a:r>
              <a:rPr lang="en-US" b="1" dirty="0">
                <a:latin typeface="+mj-lt"/>
              </a:rPr>
              <a:t>()</a:t>
            </a:r>
            <a:r>
              <a:rPr lang="en-US" dirty="0">
                <a:latin typeface="+mj-lt"/>
              </a:rPr>
              <a:t> para leer </a:t>
            </a:r>
            <a:r>
              <a:rPr lang="en-US" dirty="0" err="1">
                <a:latin typeface="+mj-lt"/>
              </a:rPr>
              <a:t>datos</a:t>
            </a:r>
            <a:r>
              <a:rPr lang="en-US" dirty="0">
                <a:latin typeface="+mj-lt"/>
              </a:rPr>
              <a:t> de coma </a:t>
            </a:r>
            <a:r>
              <a:rPr lang="en-US" dirty="0" err="1">
                <a:latin typeface="+mj-lt"/>
              </a:rPr>
              <a:t>flotante</a:t>
            </a:r>
            <a:r>
              <a:rPr lang="en-US" dirty="0">
                <a:latin typeface="+mj-lt"/>
              </a:rPr>
              <a:t> de doble </a:t>
            </a:r>
            <a:r>
              <a:rPr lang="en-US" dirty="0" err="1">
                <a:latin typeface="+mj-lt"/>
              </a:rPr>
              <a:t>precisión</a:t>
            </a:r>
            <a:r>
              <a:rPr lang="en-US" dirty="0">
                <a:latin typeface="+mj-lt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154676-B613-72BB-8AF7-8F8B2AD72B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25" r="48009"/>
          <a:stretch/>
        </p:blipFill>
        <p:spPr>
          <a:xfrm>
            <a:off x="8297778" y="-5462"/>
            <a:ext cx="3906596" cy="6858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83CBF9-95AB-D4C9-AC79-9A7FE3BB1686}"/>
              </a:ext>
            </a:extLst>
          </p:cNvPr>
          <p:cNvSpPr txBox="1"/>
          <p:nvPr/>
        </p:nvSpPr>
        <p:spPr>
          <a:xfrm>
            <a:off x="133196" y="6520806"/>
            <a:ext cx="87663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 https://img.freepik.com/premium-photo/background-texture-printed-question-marks_124595-213.jpg?w=2000</a:t>
            </a:r>
          </a:p>
        </p:txBody>
      </p:sp>
    </p:spTree>
    <p:extLst>
      <p:ext uri="{BB962C8B-B14F-4D97-AF65-F5344CB8AC3E}">
        <p14:creationId xmlns:p14="http://schemas.microsoft.com/office/powerpoint/2010/main" val="340839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C1B6BDC-78B9-7228-7BBF-36D6571C6F8F}"/>
              </a:ext>
            </a:extLst>
          </p:cNvPr>
          <p:cNvGrpSpPr/>
          <p:nvPr/>
        </p:nvGrpSpPr>
        <p:grpSpPr>
          <a:xfrm>
            <a:off x="877026" y="-37794"/>
            <a:ext cx="4629752" cy="1015663"/>
            <a:chOff x="924025" y="1526961"/>
            <a:chExt cx="4629752" cy="10156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CB3D735-9F8B-615C-9769-E3243E440D23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8F2A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C517DD-8812-8262-D7BE-95E64600780B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/>
                </a:rPr>
                <a:t>Práctica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A9E6462-3EA8-1F33-D02E-FB8A52A81FB2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5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D29B4B8-C278-7DD1-0B04-C363989B4408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F6F7B79-AF6D-3AF6-4281-8D5B2E0B78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49" r="50758"/>
          <a:stretch/>
        </p:blipFill>
        <p:spPr>
          <a:xfrm>
            <a:off x="8303514" y="0"/>
            <a:ext cx="38884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9EFC21-FF26-4391-5D72-49D1C967F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Práctica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338E3B-0880-9677-9EFA-0DD1D1BD11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35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AA9507-CCBF-0944-F977-CEA7149A5ED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7299036" cy="4373562"/>
          </a:xfrm>
        </p:spPr>
        <p:txBody>
          <a:bodyPr>
            <a:normAutofit fontScale="92500" lnSpcReduction="20000"/>
          </a:bodyPr>
          <a:lstStyle/>
          <a:p>
            <a:pPr marL="565150" indent="-514350">
              <a:lnSpc>
                <a:spcPct val="120000"/>
              </a:lnSpc>
              <a:buFont typeface="Arial"/>
              <a:buAutoNum type="arabicPeriod"/>
            </a:pPr>
            <a:r>
              <a:rPr lang="es-ES" dirty="0">
                <a:latin typeface="Helvetica"/>
              </a:rPr>
              <a:t>Descarga e instalación de un IDE Java y del JDK (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Helvetica"/>
              </a:rPr>
              <a:t>manual de instalación disponible en la plataforma</a:t>
            </a:r>
            <a:r>
              <a:rPr lang="es-ES" dirty="0">
                <a:latin typeface="Helvetica"/>
              </a:rPr>
              <a:t>).</a:t>
            </a:r>
          </a:p>
          <a:p>
            <a:pPr marL="565150" indent="-514350">
              <a:lnSpc>
                <a:spcPct val="120000"/>
              </a:lnSpc>
              <a:buAutoNum type="arabicPeriod"/>
            </a:pPr>
            <a:r>
              <a:rPr lang="es-ES" dirty="0">
                <a:latin typeface="Helvetica"/>
              </a:rPr>
              <a:t>Escribir un programa que convierta grados Centígrados en grados Fahrenheit. Fórmula: F = (C * 9/5) + 32</a:t>
            </a:r>
            <a:endParaRPr lang="en-US" dirty="0">
              <a:latin typeface="Helvetica"/>
            </a:endParaRPr>
          </a:p>
          <a:p>
            <a:pPr marL="565150" indent="-514350">
              <a:lnSpc>
                <a:spcPct val="120000"/>
              </a:lnSpc>
              <a:buAutoNum type="arabicPeriod"/>
            </a:pPr>
            <a:r>
              <a:rPr lang="es-ES" dirty="0">
                <a:latin typeface="Helvetica"/>
              </a:rPr>
              <a:t>Implementar un programa en Java que permita convertir dólares a soles (tipo de cambio: 3.72)​</a:t>
            </a:r>
            <a:endParaRPr lang="en-US" dirty="0">
              <a:latin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77554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963A0-764F-792D-3F43-7474BD7A8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Tarea grupal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18E3C7-3BFF-8F75-8E58-2C4F28BEF7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36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B71356-1799-139A-6FB0-2987604527A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607737"/>
            <a:ext cx="7372927" cy="4662434"/>
          </a:xfrm>
        </p:spPr>
        <p:txBody>
          <a:bodyPr>
            <a:normAutofit/>
          </a:bodyPr>
          <a:lstStyle/>
          <a:p>
            <a:pPr marL="565150" indent="-514350">
              <a:lnSpc>
                <a:spcPct val="120000"/>
              </a:lnSpc>
              <a:buFont typeface="+mj-lt"/>
              <a:buAutoNum type="arabicPeriod"/>
            </a:pPr>
            <a:r>
              <a:rPr lang="es-ES" dirty="0"/>
              <a:t>Escribir un programa que calcule el área de una figura geométrica cualquiera.</a:t>
            </a:r>
          </a:p>
          <a:p>
            <a:pPr marL="565150" indent="-514350">
              <a:lnSpc>
                <a:spcPct val="120000"/>
              </a:lnSpc>
              <a:buFont typeface="+mj-lt"/>
              <a:buAutoNum type="arabicPeriod"/>
            </a:pPr>
            <a:r>
              <a:rPr lang="en-US" dirty="0" err="1"/>
              <a:t>Escribir</a:t>
            </a:r>
            <a:r>
              <a:rPr lang="en-US" dirty="0"/>
              <a:t> un </a:t>
            </a:r>
            <a:r>
              <a:rPr lang="en-US" dirty="0" err="1"/>
              <a:t>programa</a:t>
            </a:r>
            <a:r>
              <a:rPr lang="en-US" dirty="0"/>
              <a:t> que </a:t>
            </a:r>
            <a:r>
              <a:rPr lang="en-US" dirty="0" err="1"/>
              <a:t>resuelva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formula </a:t>
            </a:r>
            <a:r>
              <a:rPr lang="en-US" dirty="0" err="1"/>
              <a:t>matemática</a:t>
            </a:r>
            <a:r>
              <a:rPr lang="en-US" dirty="0"/>
              <a:t> que </a:t>
            </a:r>
            <a:r>
              <a:rPr lang="en-US" dirty="0" err="1"/>
              <a:t>utilice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3 variables.</a:t>
            </a:r>
          </a:p>
          <a:p>
            <a:pPr marL="565150" indent="-514350">
              <a:lnSpc>
                <a:spcPct val="120000"/>
              </a:lnSpc>
              <a:buFont typeface="+mj-lt"/>
              <a:buAutoNum type="arabicPeriod"/>
            </a:pPr>
            <a:r>
              <a:rPr lang="en-US" dirty="0" err="1"/>
              <a:t>Escribir</a:t>
            </a:r>
            <a:r>
              <a:rPr lang="en-US" dirty="0"/>
              <a:t> un </a:t>
            </a:r>
            <a:r>
              <a:rPr lang="en-US" dirty="0" err="1"/>
              <a:t>programa</a:t>
            </a:r>
            <a:r>
              <a:rPr lang="en-US" dirty="0"/>
              <a:t> que, dado un </a:t>
            </a:r>
            <a:r>
              <a:rPr lang="en-US" dirty="0" err="1"/>
              <a:t>monto</a:t>
            </a:r>
            <a:r>
              <a:rPr lang="en-US" dirty="0"/>
              <a:t> total, lo </a:t>
            </a:r>
            <a:r>
              <a:rPr lang="en-US" dirty="0" err="1"/>
              <a:t>descomponga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monto</a:t>
            </a:r>
            <a:r>
              <a:rPr lang="en-US" dirty="0"/>
              <a:t> a </a:t>
            </a:r>
            <a:r>
              <a:rPr lang="en-US" dirty="0" err="1"/>
              <a:t>pagar</a:t>
            </a:r>
            <a:r>
              <a:rPr lang="en-US" dirty="0"/>
              <a:t> e IGV (18%)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2361B-123A-158C-5022-4E64314B5E2C}"/>
              </a:ext>
            </a:extLst>
          </p:cNvPr>
          <p:cNvSpPr txBox="1"/>
          <p:nvPr/>
        </p:nvSpPr>
        <p:spPr>
          <a:xfrm>
            <a:off x="8746789" y="1771334"/>
            <a:ext cx="2829125" cy="3470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Indicaciones</a:t>
            </a:r>
            <a:br>
              <a:rPr lang="en-US" b="1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</a:br>
            <a:endParaRPr lang="en-US" b="1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Grupos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: 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integrantes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(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máximo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Entregables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: a). Video de 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minutos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(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máximo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)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explicando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las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soluciones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propuestas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; b).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Archivo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ZIP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conteniendo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Proyecto java con las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soluciones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Cada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integrante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aparecerá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video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explicando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un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ejercicio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Luego de la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explicación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de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cada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solución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, se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deberá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introducir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un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cambio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código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que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genere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un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resultado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incorrecto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(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explicar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los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resultados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59FA58-A78A-A9E9-3F96-6C468073F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3473" y="477870"/>
            <a:ext cx="1906405" cy="126098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A46C900-A034-0531-F677-EAE615CA1CE3}"/>
              </a:ext>
            </a:extLst>
          </p:cNvPr>
          <p:cNvGrpSpPr/>
          <p:nvPr/>
        </p:nvGrpSpPr>
        <p:grpSpPr>
          <a:xfrm>
            <a:off x="8849476" y="5411541"/>
            <a:ext cx="2590250" cy="815188"/>
            <a:chOff x="8672114" y="5435206"/>
            <a:chExt cx="2590250" cy="81518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001230-487E-4672-73EB-A1480FA6D769}"/>
                </a:ext>
              </a:extLst>
            </p:cNvPr>
            <p:cNvSpPr txBox="1"/>
            <p:nvPr/>
          </p:nvSpPr>
          <p:spPr>
            <a:xfrm>
              <a:off x="8672114" y="5435206"/>
              <a:ext cx="2590250" cy="815188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54000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b="1" dirty="0" err="1">
                  <a:solidFill>
                    <a:srgbClr val="C00000"/>
                  </a:solidFill>
                  <a:latin typeface="+mj-lt"/>
                </a:rPr>
                <a:t>Recuerda</a:t>
              </a:r>
              <a:r>
                <a:rPr lang="en-US" sz="1200" dirty="0">
                  <a:solidFill>
                    <a:srgbClr val="C00000"/>
                  </a:solidFill>
                  <a:latin typeface="+mj-lt"/>
                </a:rPr>
                <a:t> </a:t>
              </a:r>
              <a:r>
                <a:rPr lang="en-US" sz="1200" b="1" dirty="0" err="1">
                  <a:solidFill>
                    <a:srgbClr val="C00000"/>
                  </a:solidFill>
                  <a:latin typeface="+mj-lt"/>
                </a:rPr>
                <a:t>revisar</a:t>
              </a:r>
              <a:r>
                <a:rPr lang="en-US" sz="1200" dirty="0">
                  <a:solidFill>
                    <a:srgbClr val="C00000"/>
                  </a:solidFill>
                  <a:latin typeface="+mj-lt"/>
                </a:rPr>
                <a:t> </a:t>
              </a:r>
              <a:r>
                <a:rPr lang="en-US" sz="1200" dirty="0" err="1">
                  <a:solidFill>
                    <a:srgbClr val="C00000"/>
                  </a:solidFill>
                  <a:latin typeface="+mj-lt"/>
                </a:rPr>
                <a:t>en</a:t>
              </a:r>
              <a:r>
                <a:rPr lang="en-US" sz="1200" dirty="0">
                  <a:solidFill>
                    <a:srgbClr val="C00000"/>
                  </a:solidFill>
                  <a:latin typeface="+mj-lt"/>
                </a:rPr>
                <a:t> la </a:t>
              </a:r>
              <a:r>
                <a:rPr lang="en-US" sz="1200" dirty="0" err="1">
                  <a:solidFill>
                    <a:srgbClr val="C00000"/>
                  </a:solidFill>
                  <a:latin typeface="+mj-lt"/>
                </a:rPr>
                <a:t>plataforma</a:t>
              </a:r>
              <a:r>
                <a:rPr lang="en-US" sz="1200" dirty="0">
                  <a:solidFill>
                    <a:srgbClr val="C00000"/>
                  </a:solidFill>
                  <a:latin typeface="+mj-lt"/>
                </a:rPr>
                <a:t> la </a:t>
              </a:r>
              <a:r>
                <a:rPr lang="en-US" sz="1200" b="1" dirty="0" err="1">
                  <a:solidFill>
                    <a:srgbClr val="C00000"/>
                  </a:solidFill>
                  <a:latin typeface="+mj-lt"/>
                </a:rPr>
                <a:t>rúbrica</a:t>
              </a:r>
              <a:r>
                <a:rPr lang="en-US" sz="1200" dirty="0">
                  <a:solidFill>
                    <a:srgbClr val="C00000"/>
                  </a:solidFill>
                  <a:latin typeface="+mj-lt"/>
                </a:rPr>
                <a:t> de la </a:t>
              </a:r>
              <a:r>
                <a:rPr lang="en-US" sz="1200" b="1" dirty="0" err="1">
                  <a:solidFill>
                    <a:srgbClr val="C00000"/>
                  </a:solidFill>
                  <a:latin typeface="+mj-lt"/>
                </a:rPr>
                <a:t>tarea</a:t>
              </a:r>
              <a:r>
                <a:rPr lang="en-US" sz="1200" b="1" dirty="0">
                  <a:solidFill>
                    <a:srgbClr val="C00000"/>
                  </a:solidFill>
                  <a:latin typeface="+mj-lt"/>
                </a:rPr>
                <a:t> </a:t>
              </a:r>
              <a:r>
                <a:rPr lang="en-US" sz="1200" b="1" dirty="0" err="1">
                  <a:solidFill>
                    <a:srgbClr val="C00000"/>
                  </a:solidFill>
                  <a:latin typeface="+mj-lt"/>
                </a:rPr>
                <a:t>grupal</a:t>
              </a:r>
              <a:r>
                <a:rPr lang="en-US" sz="1200" dirty="0">
                  <a:solidFill>
                    <a:srgbClr val="C00000"/>
                  </a:solidFill>
                  <a:latin typeface="+mj-lt"/>
                </a:rPr>
                <a:t>.</a:t>
              </a:r>
            </a:p>
          </p:txBody>
        </p:sp>
        <p:pic>
          <p:nvPicPr>
            <p:cNvPr id="10" name="Graphic 9" descr="Clipboard Checked with solid fill">
              <a:extLst>
                <a:ext uri="{FF2B5EF4-FFF2-40B4-BE49-F238E27FC236}">
                  <a16:creationId xmlns:a16="http://schemas.microsoft.com/office/drawing/2014/main" id="{30200735-5BE3-D2AA-816F-8347AD7E2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761702" y="5508797"/>
              <a:ext cx="418135" cy="418135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966D1519-3F98-8E8D-7C0F-6C2F0F96BCD4}"/>
              </a:ext>
            </a:extLst>
          </p:cNvPr>
          <p:cNvSpPr/>
          <p:nvPr/>
        </p:nvSpPr>
        <p:spPr>
          <a:xfrm>
            <a:off x="8328083" y="829559"/>
            <a:ext cx="45719" cy="559857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00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6BB5845-9A47-FEDC-A85E-2D014CA2F3DA}"/>
              </a:ext>
            </a:extLst>
          </p:cNvPr>
          <p:cNvSpPr/>
          <p:nvPr/>
        </p:nvSpPr>
        <p:spPr>
          <a:xfrm>
            <a:off x="0" y="6356350"/>
            <a:ext cx="7320380" cy="501650"/>
          </a:xfrm>
          <a:prstGeom prst="rect">
            <a:avLst/>
          </a:prstGeom>
          <a:solidFill>
            <a:srgbClr val="E5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03D496-97CF-4B26-B9D0-D39676049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Resumen de la sesión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A7D7EB-E94C-4379-ADE6-A12EB7C4CB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7160491" cy="4373562"/>
          </a:xfrm>
        </p:spPr>
        <p:txBody>
          <a:bodyPr>
            <a:normAutofit/>
          </a:bodyPr>
          <a:lstStyle/>
          <a:p>
            <a:r>
              <a:rPr lang="es-ES" dirty="0"/>
              <a:t>¿Qué es una </a:t>
            </a:r>
            <a:r>
              <a:rPr lang="es-ES" b="1" dirty="0"/>
              <a:t>variable</a:t>
            </a:r>
            <a:r>
              <a:rPr lang="es-ES" dirty="0"/>
              <a:t>?</a:t>
            </a:r>
          </a:p>
          <a:p>
            <a:r>
              <a:rPr lang="es-ES" dirty="0"/>
              <a:t>¿Qué es una </a:t>
            </a:r>
            <a:r>
              <a:rPr lang="es-ES" b="1" dirty="0"/>
              <a:t>constante</a:t>
            </a:r>
            <a:r>
              <a:rPr lang="es-ES" dirty="0"/>
              <a:t>?</a:t>
            </a:r>
          </a:p>
          <a:p>
            <a:r>
              <a:rPr lang="es-ES" dirty="0"/>
              <a:t>¿En qué se </a:t>
            </a:r>
            <a:r>
              <a:rPr lang="es-ES" b="1" dirty="0"/>
              <a:t>diferencia</a:t>
            </a:r>
            <a:r>
              <a:rPr lang="es-ES" dirty="0"/>
              <a:t> una </a:t>
            </a:r>
            <a:r>
              <a:rPr lang="es-ES" b="1" dirty="0"/>
              <a:t>variable</a:t>
            </a:r>
            <a:r>
              <a:rPr lang="es-ES" dirty="0"/>
              <a:t> </a:t>
            </a:r>
            <a:br>
              <a:rPr lang="es-ES" dirty="0"/>
            </a:br>
            <a:r>
              <a:rPr lang="es-ES" dirty="0"/>
              <a:t>de una </a:t>
            </a:r>
            <a:r>
              <a:rPr lang="es-ES" b="1" dirty="0"/>
              <a:t>constante</a:t>
            </a:r>
            <a:r>
              <a:rPr lang="es-ES" dirty="0"/>
              <a:t>?</a:t>
            </a:r>
          </a:p>
          <a:p>
            <a:r>
              <a:rPr lang="es-ES" dirty="0"/>
              <a:t>¿Qué es una </a:t>
            </a:r>
            <a:r>
              <a:rPr lang="es-ES" b="1" dirty="0"/>
              <a:t>palabra reservada</a:t>
            </a:r>
            <a:r>
              <a:rPr lang="es-ES" dirty="0"/>
              <a:t>?</a:t>
            </a:r>
          </a:p>
          <a:p>
            <a:r>
              <a:rPr lang="es-ES" dirty="0"/>
              <a:t>¿Para qué usamos </a:t>
            </a:r>
            <a:r>
              <a:rPr lang="es-ES" b="1" dirty="0" err="1"/>
              <a:t>println</a:t>
            </a:r>
            <a:r>
              <a:rPr lang="es-ES" b="1" dirty="0"/>
              <a:t>()</a:t>
            </a:r>
            <a:r>
              <a:rPr lang="es-ES" dirty="0"/>
              <a:t>?</a:t>
            </a:r>
          </a:p>
          <a:p>
            <a:r>
              <a:rPr lang="es-ES" dirty="0"/>
              <a:t>¿Para qué usamos la clase </a:t>
            </a:r>
            <a:r>
              <a:rPr lang="es-ES" b="1" dirty="0"/>
              <a:t>Scanner</a:t>
            </a:r>
            <a:r>
              <a:rPr lang="es-ES" dirty="0"/>
              <a:t>?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714D7F-9F45-47C5-88DE-53E493F191F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906163" y="63563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37</a:t>
            </a:fld>
            <a:endParaRPr lang="es-P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EC220F-3C2B-B243-4B55-66FDD2674876}"/>
              </a:ext>
            </a:extLst>
          </p:cNvPr>
          <p:cNvSpPr txBox="1"/>
          <p:nvPr/>
        </p:nvSpPr>
        <p:spPr>
          <a:xfrm>
            <a:off x="101605" y="6421002"/>
            <a:ext cx="9735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</a:t>
            </a:r>
          </a:p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https://dpemfoco.com.br/wp-content/uploads/2019/08/Departamento-de-Pessoal-em-Foco-Checklist-Check-list-Checklists.png</a:t>
            </a:r>
          </a:p>
        </p:txBody>
      </p:sp>
      <p:pic>
        <p:nvPicPr>
          <p:cNvPr id="4098" name="Picture 2" descr="Departamento de Pessoal em Foco - Checklist, Check list, Checklists |  Departamento de Pessoal em Foco">
            <a:extLst>
              <a:ext uri="{FF2B5EF4-FFF2-40B4-BE49-F238E27FC236}">
                <a16:creationId xmlns:a16="http://schemas.microsoft.com/office/drawing/2014/main" id="{F8CB8AA5-99DD-1396-1A63-375719030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380" y="2484438"/>
            <a:ext cx="4871619" cy="437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70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2AAE1-A89A-796E-F861-8B102D4BD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Bibliografía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7596FB-30E1-8EAC-F179-F56EE7A8D8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38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93BD92-8F52-2949-7992-63F50DB2AB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8370455" cy="437356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s-ES" dirty="0"/>
              <a:t>Tanenbaum &amp; Van </a:t>
            </a:r>
            <a:r>
              <a:rPr lang="es-ES" dirty="0" err="1"/>
              <a:t>Steen</a:t>
            </a:r>
            <a:r>
              <a:rPr lang="es-ES" dirty="0"/>
              <a:t> (2008). 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Algoritmos y Estructuras de Datos - Principios y Paradigmas, 2da Edición</a:t>
            </a:r>
            <a:r>
              <a:rPr lang="es-ES" dirty="0"/>
              <a:t>. Pearson </a:t>
            </a:r>
            <a:r>
              <a:rPr lang="es-ES" dirty="0" err="1"/>
              <a:t>Education</a:t>
            </a:r>
            <a:r>
              <a:rPr lang="es-ES" dirty="0"/>
              <a:t>​.</a:t>
            </a:r>
          </a:p>
          <a:p>
            <a:pPr>
              <a:lnSpc>
                <a:spcPct val="120000"/>
              </a:lnSpc>
            </a:pPr>
            <a:r>
              <a:rPr lang="en-US" dirty="0"/>
              <a:t>Khalid A. Mughal &amp; Rolf W. Rasmussen (2017). A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Programmer’s guide to Java SE 8 Oracle Certified Associate</a:t>
            </a:r>
            <a:r>
              <a:rPr lang="es-ES" dirty="0"/>
              <a:t>.</a:t>
            </a:r>
          </a:p>
          <a:p>
            <a:pPr>
              <a:lnSpc>
                <a:spcPct val="120000"/>
              </a:lnSpc>
            </a:pPr>
            <a:r>
              <a:rPr lang="es-ES" dirty="0" err="1"/>
              <a:t>Schildt</a:t>
            </a:r>
            <a:r>
              <a:rPr lang="es-ES" dirty="0"/>
              <a:t>, Herbert (2019). 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A Java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Beginner’s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Guide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Eighth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Edition</a:t>
            </a:r>
            <a:r>
              <a:rPr lang="es-ES" dirty="0"/>
              <a:t>. Oracle </a:t>
            </a:r>
            <a:r>
              <a:rPr lang="es-ES" dirty="0" err="1"/>
              <a:t>Press</a:t>
            </a:r>
            <a:r>
              <a:rPr lang="es-ES" dirty="0"/>
              <a:t>.</a:t>
            </a:r>
          </a:p>
          <a:p>
            <a:pPr>
              <a:lnSpc>
                <a:spcPct val="120000"/>
              </a:lnSpc>
            </a:pPr>
            <a:r>
              <a:rPr lang="es-ES" dirty="0" err="1"/>
              <a:t>Schildt</a:t>
            </a:r>
            <a:r>
              <a:rPr lang="es-ES" dirty="0"/>
              <a:t>, Herbert (2019). 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Java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Complete Reference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Eleventh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Edition</a:t>
            </a:r>
            <a:r>
              <a:rPr lang="es-ES" dirty="0"/>
              <a:t>. Oracle </a:t>
            </a:r>
            <a:r>
              <a:rPr lang="es-ES" dirty="0" err="1"/>
              <a:t>Press</a:t>
            </a:r>
            <a:r>
              <a:rPr lang="es-ES" dirty="0"/>
              <a:t>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021AEC-CD51-7E5F-26CB-5CDC143BC8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118"/>
          <a:stretch/>
        </p:blipFill>
        <p:spPr>
          <a:xfrm>
            <a:off x="9208655" y="1057997"/>
            <a:ext cx="2983345" cy="5168601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B7CE11-3AE4-2A5E-0825-C0E9DFAB006E}"/>
              </a:ext>
            </a:extLst>
          </p:cNvPr>
          <p:cNvSpPr txBox="1"/>
          <p:nvPr/>
        </p:nvSpPr>
        <p:spPr>
          <a:xfrm>
            <a:off x="101605" y="6421002"/>
            <a:ext cx="9735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</a:t>
            </a:r>
          </a:p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https://pngimg.com/d/book_PNG51088.png</a:t>
            </a:r>
          </a:p>
        </p:txBody>
      </p:sp>
    </p:spTree>
    <p:extLst>
      <p:ext uri="{BB962C8B-B14F-4D97-AF65-F5344CB8AC3E}">
        <p14:creationId xmlns:p14="http://schemas.microsoft.com/office/powerpoint/2010/main" val="359810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lowchart: Delay 23">
            <a:extLst>
              <a:ext uri="{FF2B5EF4-FFF2-40B4-BE49-F238E27FC236}">
                <a16:creationId xmlns:a16="http://schemas.microsoft.com/office/drawing/2014/main" id="{20A1C7E6-FF6D-F3A4-61D9-3E00E5EF46A7}"/>
              </a:ext>
            </a:extLst>
          </p:cNvPr>
          <p:cNvSpPr/>
          <p:nvPr/>
        </p:nvSpPr>
        <p:spPr>
          <a:xfrm rot="16200000">
            <a:off x="4088230" y="2477839"/>
            <a:ext cx="4339856" cy="4432044"/>
          </a:xfrm>
          <a:prstGeom prst="flowChartDelay">
            <a:avLst/>
          </a:prstGeom>
          <a:solidFill>
            <a:srgbClr val="8E9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5BF79-0658-35D8-EE42-F107C0C5A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92" r="25945"/>
          <a:stretch/>
        </p:blipFill>
        <p:spPr>
          <a:xfrm>
            <a:off x="4471737" y="3444513"/>
            <a:ext cx="3574434" cy="34265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9C4FC0-94CB-C0F6-8A83-2E9D719AA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Dudas de la clase anterior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8ACFEC-C1D6-EF0F-1C00-676A5733C9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>
                <a:solidFill>
                  <a:schemeClr val="bg1">
                    <a:lumMod val="75000"/>
                  </a:schemeClr>
                </a:solidFill>
              </a:rPr>
              <a:t>4</a:t>
            </a:fld>
            <a:endParaRPr lang="es-PE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BF12B6F-531E-0473-1994-213A98A3A878}"/>
              </a:ext>
            </a:extLst>
          </p:cNvPr>
          <p:cNvSpPr/>
          <p:nvPr/>
        </p:nvSpPr>
        <p:spPr>
          <a:xfrm>
            <a:off x="4309442" y="2513473"/>
            <a:ext cx="2845473" cy="1912553"/>
          </a:xfrm>
          <a:custGeom>
            <a:avLst/>
            <a:gdLst>
              <a:gd name="connsiteX0" fmla="*/ 1515180 w 2845473"/>
              <a:gd name="connsiteY0" fmla="*/ 0 h 2090288"/>
              <a:gd name="connsiteX1" fmla="*/ 1837911 w 2845473"/>
              <a:gd name="connsiteY1" fmla="*/ 213920 h 2090288"/>
              <a:gd name="connsiteX2" fmla="*/ 1844406 w 2845473"/>
              <a:gd name="connsiteY2" fmla="*/ 234844 h 2090288"/>
              <a:gd name="connsiteX3" fmla="*/ 1869160 w 2845473"/>
              <a:gd name="connsiteY3" fmla="*/ 227160 h 2090288"/>
              <a:gd name="connsiteX4" fmla="*/ 1939749 w 2845473"/>
              <a:gd name="connsiteY4" fmla="*/ 220044 h 2090288"/>
              <a:gd name="connsiteX5" fmla="*/ 2290005 w 2845473"/>
              <a:gd name="connsiteY5" fmla="*/ 570300 h 2090288"/>
              <a:gd name="connsiteX6" fmla="*/ 2282889 w 2845473"/>
              <a:gd name="connsiteY6" fmla="*/ 640889 h 2090288"/>
              <a:gd name="connsiteX7" fmla="*/ 2282356 w 2845473"/>
              <a:gd name="connsiteY7" fmla="*/ 642607 h 2090288"/>
              <a:gd name="connsiteX8" fmla="*/ 2355454 w 2845473"/>
              <a:gd name="connsiteY8" fmla="*/ 635238 h 2090288"/>
              <a:gd name="connsiteX9" fmla="*/ 2845473 w 2845473"/>
              <a:gd name="connsiteY9" fmla="*/ 1125257 h 2090288"/>
              <a:gd name="connsiteX10" fmla="*/ 2454210 w 2845473"/>
              <a:gd name="connsiteY10" fmla="*/ 1605321 h 2090288"/>
              <a:gd name="connsiteX11" fmla="*/ 2410244 w 2845473"/>
              <a:gd name="connsiteY11" fmla="*/ 1609753 h 2090288"/>
              <a:gd name="connsiteX12" fmla="*/ 2400359 w 2845473"/>
              <a:gd name="connsiteY12" fmla="*/ 1641598 h 2090288"/>
              <a:gd name="connsiteX13" fmla="*/ 1948848 w 2845473"/>
              <a:gd name="connsiteY13" fmla="*/ 1940879 h 2090288"/>
              <a:gd name="connsiteX14" fmla="*/ 1674874 w 2845473"/>
              <a:gd name="connsiteY14" fmla="*/ 1857192 h 2090288"/>
              <a:gd name="connsiteX15" fmla="*/ 1648751 w 2845473"/>
              <a:gd name="connsiteY15" fmla="*/ 1835638 h 2090288"/>
              <a:gd name="connsiteX16" fmla="*/ 1627797 w 2845473"/>
              <a:gd name="connsiteY16" fmla="*/ 1874244 h 2090288"/>
              <a:gd name="connsiteX17" fmla="*/ 1221465 w 2845473"/>
              <a:gd name="connsiteY17" fmla="*/ 2090288 h 2090288"/>
              <a:gd name="connsiteX18" fmla="*/ 815134 w 2845473"/>
              <a:gd name="connsiteY18" fmla="*/ 1874244 h 2090288"/>
              <a:gd name="connsiteX19" fmla="*/ 792359 w 2845473"/>
              <a:gd name="connsiteY19" fmla="*/ 1832284 h 2090288"/>
              <a:gd name="connsiteX20" fmla="*/ 787633 w 2845473"/>
              <a:gd name="connsiteY20" fmla="*/ 1833373 h 2090288"/>
              <a:gd name="connsiteX21" fmla="*/ 683537 w 2845473"/>
              <a:gd name="connsiteY21" fmla="*/ 1841249 h 2090288"/>
              <a:gd name="connsiteX22" fmla="*/ 0 w 2845473"/>
              <a:gd name="connsiteY22" fmla="*/ 1157712 h 2090288"/>
              <a:gd name="connsiteX23" fmla="*/ 417474 w 2845473"/>
              <a:gd name="connsiteY23" fmla="*/ 527891 h 2090288"/>
              <a:gd name="connsiteX24" fmla="*/ 480999 w 2845473"/>
              <a:gd name="connsiteY24" fmla="*/ 508171 h 2090288"/>
              <a:gd name="connsiteX25" fmla="*/ 508956 w 2845473"/>
              <a:gd name="connsiteY25" fmla="*/ 418108 h 2090288"/>
              <a:gd name="connsiteX26" fmla="*/ 960467 w 2845473"/>
              <a:gd name="connsiteY26" fmla="*/ 118827 h 2090288"/>
              <a:gd name="connsiteX27" fmla="*/ 1204377 w 2845473"/>
              <a:gd name="connsiteY27" fmla="*/ 183749 h 2090288"/>
              <a:gd name="connsiteX28" fmla="*/ 1207610 w 2845473"/>
              <a:gd name="connsiteY28" fmla="*/ 185989 h 2090288"/>
              <a:gd name="connsiteX29" fmla="*/ 1224742 w 2845473"/>
              <a:gd name="connsiteY29" fmla="*/ 154424 h 2090288"/>
              <a:gd name="connsiteX30" fmla="*/ 1515180 w 2845473"/>
              <a:gd name="connsiteY30" fmla="*/ 0 h 2090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845473" h="2090288">
                <a:moveTo>
                  <a:pt x="1515180" y="0"/>
                </a:moveTo>
                <a:cubicBezTo>
                  <a:pt x="1660261" y="0"/>
                  <a:pt x="1784739" y="88208"/>
                  <a:pt x="1837911" y="213920"/>
                </a:cubicBezTo>
                <a:lnTo>
                  <a:pt x="1844406" y="234844"/>
                </a:lnTo>
                <a:lnTo>
                  <a:pt x="1869160" y="227160"/>
                </a:lnTo>
                <a:cubicBezTo>
                  <a:pt x="1891961" y="222494"/>
                  <a:pt x="1915569" y="220044"/>
                  <a:pt x="1939749" y="220044"/>
                </a:cubicBezTo>
                <a:cubicBezTo>
                  <a:pt x="2133190" y="220044"/>
                  <a:pt x="2290005" y="376859"/>
                  <a:pt x="2290005" y="570300"/>
                </a:cubicBezTo>
                <a:cubicBezTo>
                  <a:pt x="2290005" y="594480"/>
                  <a:pt x="2287555" y="618088"/>
                  <a:pt x="2282889" y="640889"/>
                </a:cubicBezTo>
                <a:lnTo>
                  <a:pt x="2282356" y="642607"/>
                </a:lnTo>
                <a:lnTo>
                  <a:pt x="2355454" y="635238"/>
                </a:lnTo>
                <a:cubicBezTo>
                  <a:pt x="2626084" y="635238"/>
                  <a:pt x="2845473" y="854627"/>
                  <a:pt x="2845473" y="1125257"/>
                </a:cubicBezTo>
                <a:cubicBezTo>
                  <a:pt x="2845473" y="1362059"/>
                  <a:pt x="2677503" y="1559628"/>
                  <a:pt x="2454210" y="1605321"/>
                </a:cubicBezTo>
                <a:lnTo>
                  <a:pt x="2410244" y="1609753"/>
                </a:lnTo>
                <a:lnTo>
                  <a:pt x="2400359" y="1641598"/>
                </a:lnTo>
                <a:cubicBezTo>
                  <a:pt x="2325970" y="1817473"/>
                  <a:pt x="2151821" y="1940879"/>
                  <a:pt x="1948848" y="1940879"/>
                </a:cubicBezTo>
                <a:cubicBezTo>
                  <a:pt x="1847362" y="1940879"/>
                  <a:pt x="1753081" y="1910028"/>
                  <a:pt x="1674874" y="1857192"/>
                </a:cubicBezTo>
                <a:lnTo>
                  <a:pt x="1648751" y="1835638"/>
                </a:lnTo>
                <a:lnTo>
                  <a:pt x="1627797" y="1874244"/>
                </a:lnTo>
                <a:cubicBezTo>
                  <a:pt x="1539737" y="2004589"/>
                  <a:pt x="1390609" y="2090288"/>
                  <a:pt x="1221465" y="2090288"/>
                </a:cubicBezTo>
                <a:cubicBezTo>
                  <a:pt x="1052321" y="2090288"/>
                  <a:pt x="903193" y="2004589"/>
                  <a:pt x="815134" y="1874244"/>
                </a:cubicBezTo>
                <a:lnTo>
                  <a:pt x="792359" y="1832284"/>
                </a:lnTo>
                <a:lnTo>
                  <a:pt x="787633" y="1833373"/>
                </a:lnTo>
                <a:cubicBezTo>
                  <a:pt x="753691" y="1838560"/>
                  <a:pt x="718928" y="1841249"/>
                  <a:pt x="683537" y="1841249"/>
                </a:cubicBezTo>
                <a:cubicBezTo>
                  <a:pt x="306030" y="1841249"/>
                  <a:pt x="0" y="1535219"/>
                  <a:pt x="0" y="1157712"/>
                </a:cubicBezTo>
                <a:cubicBezTo>
                  <a:pt x="0" y="874582"/>
                  <a:pt x="172142" y="631657"/>
                  <a:pt x="417474" y="527891"/>
                </a:cubicBezTo>
                <a:lnTo>
                  <a:pt x="480999" y="508171"/>
                </a:lnTo>
                <a:lnTo>
                  <a:pt x="508956" y="418108"/>
                </a:lnTo>
                <a:cubicBezTo>
                  <a:pt x="583345" y="242233"/>
                  <a:pt x="757494" y="118827"/>
                  <a:pt x="960467" y="118827"/>
                </a:cubicBezTo>
                <a:cubicBezTo>
                  <a:pt x="1049267" y="118827"/>
                  <a:pt x="1132551" y="142448"/>
                  <a:pt x="1204377" y="183749"/>
                </a:cubicBezTo>
                <a:lnTo>
                  <a:pt x="1207610" y="185989"/>
                </a:lnTo>
                <a:lnTo>
                  <a:pt x="1224742" y="154424"/>
                </a:lnTo>
                <a:cubicBezTo>
                  <a:pt x="1287686" y="61256"/>
                  <a:pt x="1394279" y="0"/>
                  <a:pt x="151518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</a:rPr>
              <a:t>Lenguaje Java / Características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0DA05F-E44F-2853-F85F-DCDD66250F00}"/>
              </a:ext>
            </a:extLst>
          </p:cNvPr>
          <p:cNvSpPr txBox="1"/>
          <p:nvPr/>
        </p:nvSpPr>
        <p:spPr>
          <a:xfrm>
            <a:off x="63371" y="6401615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 de:</a:t>
            </a:r>
            <a:br>
              <a:rPr lang="en-US" sz="9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https://knowledgeone.ca/wp-content/uploads/2018/11/memories.jpg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43D18B1-F542-BD15-1992-9846650D216F}"/>
              </a:ext>
            </a:extLst>
          </p:cNvPr>
          <p:cNvSpPr/>
          <p:nvPr/>
        </p:nvSpPr>
        <p:spPr>
          <a:xfrm>
            <a:off x="2282603" y="4096298"/>
            <a:ext cx="2845473" cy="1912553"/>
          </a:xfrm>
          <a:custGeom>
            <a:avLst/>
            <a:gdLst>
              <a:gd name="connsiteX0" fmla="*/ 1515180 w 2845473"/>
              <a:gd name="connsiteY0" fmla="*/ 0 h 2090288"/>
              <a:gd name="connsiteX1" fmla="*/ 1837911 w 2845473"/>
              <a:gd name="connsiteY1" fmla="*/ 213920 h 2090288"/>
              <a:gd name="connsiteX2" fmla="*/ 1844406 w 2845473"/>
              <a:gd name="connsiteY2" fmla="*/ 234844 h 2090288"/>
              <a:gd name="connsiteX3" fmla="*/ 1869160 w 2845473"/>
              <a:gd name="connsiteY3" fmla="*/ 227160 h 2090288"/>
              <a:gd name="connsiteX4" fmla="*/ 1939749 w 2845473"/>
              <a:gd name="connsiteY4" fmla="*/ 220044 h 2090288"/>
              <a:gd name="connsiteX5" fmla="*/ 2290005 w 2845473"/>
              <a:gd name="connsiteY5" fmla="*/ 570300 h 2090288"/>
              <a:gd name="connsiteX6" fmla="*/ 2282889 w 2845473"/>
              <a:gd name="connsiteY6" fmla="*/ 640889 h 2090288"/>
              <a:gd name="connsiteX7" fmla="*/ 2282356 w 2845473"/>
              <a:gd name="connsiteY7" fmla="*/ 642607 h 2090288"/>
              <a:gd name="connsiteX8" fmla="*/ 2355454 w 2845473"/>
              <a:gd name="connsiteY8" fmla="*/ 635238 h 2090288"/>
              <a:gd name="connsiteX9" fmla="*/ 2845473 w 2845473"/>
              <a:gd name="connsiteY9" fmla="*/ 1125257 h 2090288"/>
              <a:gd name="connsiteX10" fmla="*/ 2454210 w 2845473"/>
              <a:gd name="connsiteY10" fmla="*/ 1605321 h 2090288"/>
              <a:gd name="connsiteX11" fmla="*/ 2410244 w 2845473"/>
              <a:gd name="connsiteY11" fmla="*/ 1609753 h 2090288"/>
              <a:gd name="connsiteX12" fmla="*/ 2400359 w 2845473"/>
              <a:gd name="connsiteY12" fmla="*/ 1641598 h 2090288"/>
              <a:gd name="connsiteX13" fmla="*/ 1948848 w 2845473"/>
              <a:gd name="connsiteY13" fmla="*/ 1940879 h 2090288"/>
              <a:gd name="connsiteX14" fmla="*/ 1674874 w 2845473"/>
              <a:gd name="connsiteY14" fmla="*/ 1857192 h 2090288"/>
              <a:gd name="connsiteX15" fmla="*/ 1648751 w 2845473"/>
              <a:gd name="connsiteY15" fmla="*/ 1835638 h 2090288"/>
              <a:gd name="connsiteX16" fmla="*/ 1627797 w 2845473"/>
              <a:gd name="connsiteY16" fmla="*/ 1874244 h 2090288"/>
              <a:gd name="connsiteX17" fmla="*/ 1221465 w 2845473"/>
              <a:gd name="connsiteY17" fmla="*/ 2090288 h 2090288"/>
              <a:gd name="connsiteX18" fmla="*/ 815134 w 2845473"/>
              <a:gd name="connsiteY18" fmla="*/ 1874244 h 2090288"/>
              <a:gd name="connsiteX19" fmla="*/ 792359 w 2845473"/>
              <a:gd name="connsiteY19" fmla="*/ 1832284 h 2090288"/>
              <a:gd name="connsiteX20" fmla="*/ 787633 w 2845473"/>
              <a:gd name="connsiteY20" fmla="*/ 1833373 h 2090288"/>
              <a:gd name="connsiteX21" fmla="*/ 683537 w 2845473"/>
              <a:gd name="connsiteY21" fmla="*/ 1841249 h 2090288"/>
              <a:gd name="connsiteX22" fmla="*/ 0 w 2845473"/>
              <a:gd name="connsiteY22" fmla="*/ 1157712 h 2090288"/>
              <a:gd name="connsiteX23" fmla="*/ 417474 w 2845473"/>
              <a:gd name="connsiteY23" fmla="*/ 527891 h 2090288"/>
              <a:gd name="connsiteX24" fmla="*/ 480999 w 2845473"/>
              <a:gd name="connsiteY24" fmla="*/ 508171 h 2090288"/>
              <a:gd name="connsiteX25" fmla="*/ 508956 w 2845473"/>
              <a:gd name="connsiteY25" fmla="*/ 418108 h 2090288"/>
              <a:gd name="connsiteX26" fmla="*/ 960467 w 2845473"/>
              <a:gd name="connsiteY26" fmla="*/ 118827 h 2090288"/>
              <a:gd name="connsiteX27" fmla="*/ 1204377 w 2845473"/>
              <a:gd name="connsiteY27" fmla="*/ 183749 h 2090288"/>
              <a:gd name="connsiteX28" fmla="*/ 1207610 w 2845473"/>
              <a:gd name="connsiteY28" fmla="*/ 185989 h 2090288"/>
              <a:gd name="connsiteX29" fmla="*/ 1224742 w 2845473"/>
              <a:gd name="connsiteY29" fmla="*/ 154424 h 2090288"/>
              <a:gd name="connsiteX30" fmla="*/ 1515180 w 2845473"/>
              <a:gd name="connsiteY30" fmla="*/ 0 h 2090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845473" h="2090288">
                <a:moveTo>
                  <a:pt x="1515180" y="0"/>
                </a:moveTo>
                <a:cubicBezTo>
                  <a:pt x="1660261" y="0"/>
                  <a:pt x="1784739" y="88208"/>
                  <a:pt x="1837911" y="213920"/>
                </a:cubicBezTo>
                <a:lnTo>
                  <a:pt x="1844406" y="234844"/>
                </a:lnTo>
                <a:lnTo>
                  <a:pt x="1869160" y="227160"/>
                </a:lnTo>
                <a:cubicBezTo>
                  <a:pt x="1891961" y="222494"/>
                  <a:pt x="1915569" y="220044"/>
                  <a:pt x="1939749" y="220044"/>
                </a:cubicBezTo>
                <a:cubicBezTo>
                  <a:pt x="2133190" y="220044"/>
                  <a:pt x="2290005" y="376859"/>
                  <a:pt x="2290005" y="570300"/>
                </a:cubicBezTo>
                <a:cubicBezTo>
                  <a:pt x="2290005" y="594480"/>
                  <a:pt x="2287555" y="618088"/>
                  <a:pt x="2282889" y="640889"/>
                </a:cubicBezTo>
                <a:lnTo>
                  <a:pt x="2282356" y="642607"/>
                </a:lnTo>
                <a:lnTo>
                  <a:pt x="2355454" y="635238"/>
                </a:lnTo>
                <a:cubicBezTo>
                  <a:pt x="2626084" y="635238"/>
                  <a:pt x="2845473" y="854627"/>
                  <a:pt x="2845473" y="1125257"/>
                </a:cubicBezTo>
                <a:cubicBezTo>
                  <a:pt x="2845473" y="1362059"/>
                  <a:pt x="2677503" y="1559628"/>
                  <a:pt x="2454210" y="1605321"/>
                </a:cubicBezTo>
                <a:lnTo>
                  <a:pt x="2410244" y="1609753"/>
                </a:lnTo>
                <a:lnTo>
                  <a:pt x="2400359" y="1641598"/>
                </a:lnTo>
                <a:cubicBezTo>
                  <a:pt x="2325970" y="1817473"/>
                  <a:pt x="2151821" y="1940879"/>
                  <a:pt x="1948848" y="1940879"/>
                </a:cubicBezTo>
                <a:cubicBezTo>
                  <a:pt x="1847362" y="1940879"/>
                  <a:pt x="1753081" y="1910028"/>
                  <a:pt x="1674874" y="1857192"/>
                </a:cubicBezTo>
                <a:lnTo>
                  <a:pt x="1648751" y="1835638"/>
                </a:lnTo>
                <a:lnTo>
                  <a:pt x="1627797" y="1874244"/>
                </a:lnTo>
                <a:cubicBezTo>
                  <a:pt x="1539737" y="2004589"/>
                  <a:pt x="1390609" y="2090288"/>
                  <a:pt x="1221465" y="2090288"/>
                </a:cubicBezTo>
                <a:cubicBezTo>
                  <a:pt x="1052321" y="2090288"/>
                  <a:pt x="903193" y="2004589"/>
                  <a:pt x="815134" y="1874244"/>
                </a:cubicBezTo>
                <a:lnTo>
                  <a:pt x="792359" y="1832284"/>
                </a:lnTo>
                <a:lnTo>
                  <a:pt x="787633" y="1833373"/>
                </a:lnTo>
                <a:cubicBezTo>
                  <a:pt x="753691" y="1838560"/>
                  <a:pt x="718928" y="1841249"/>
                  <a:pt x="683537" y="1841249"/>
                </a:cubicBezTo>
                <a:cubicBezTo>
                  <a:pt x="306030" y="1841249"/>
                  <a:pt x="0" y="1535219"/>
                  <a:pt x="0" y="1157712"/>
                </a:cubicBezTo>
                <a:cubicBezTo>
                  <a:pt x="0" y="874582"/>
                  <a:pt x="172142" y="631657"/>
                  <a:pt x="417474" y="527891"/>
                </a:cubicBezTo>
                <a:lnTo>
                  <a:pt x="480999" y="508171"/>
                </a:lnTo>
                <a:lnTo>
                  <a:pt x="508956" y="418108"/>
                </a:lnTo>
                <a:cubicBezTo>
                  <a:pt x="583345" y="242233"/>
                  <a:pt x="757494" y="118827"/>
                  <a:pt x="960467" y="118827"/>
                </a:cubicBezTo>
                <a:cubicBezTo>
                  <a:pt x="1049267" y="118827"/>
                  <a:pt x="1132551" y="142448"/>
                  <a:pt x="1204377" y="183749"/>
                </a:cubicBezTo>
                <a:lnTo>
                  <a:pt x="1207610" y="185989"/>
                </a:lnTo>
                <a:lnTo>
                  <a:pt x="1224742" y="154424"/>
                </a:lnTo>
                <a:cubicBezTo>
                  <a:pt x="1287686" y="61256"/>
                  <a:pt x="1394279" y="0"/>
                  <a:pt x="1515180" y="0"/>
                </a:cubicBez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</a:rPr>
              <a:t>JVM / JDK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DF6E2E8-5262-ED51-9906-194C9F88D59A}"/>
              </a:ext>
            </a:extLst>
          </p:cNvPr>
          <p:cNvSpPr/>
          <p:nvPr/>
        </p:nvSpPr>
        <p:spPr>
          <a:xfrm>
            <a:off x="953831" y="2028037"/>
            <a:ext cx="2845473" cy="1912553"/>
          </a:xfrm>
          <a:custGeom>
            <a:avLst/>
            <a:gdLst>
              <a:gd name="connsiteX0" fmla="*/ 1515180 w 2845473"/>
              <a:gd name="connsiteY0" fmla="*/ 0 h 2090288"/>
              <a:gd name="connsiteX1" fmla="*/ 1837911 w 2845473"/>
              <a:gd name="connsiteY1" fmla="*/ 213920 h 2090288"/>
              <a:gd name="connsiteX2" fmla="*/ 1844406 w 2845473"/>
              <a:gd name="connsiteY2" fmla="*/ 234844 h 2090288"/>
              <a:gd name="connsiteX3" fmla="*/ 1869160 w 2845473"/>
              <a:gd name="connsiteY3" fmla="*/ 227160 h 2090288"/>
              <a:gd name="connsiteX4" fmla="*/ 1939749 w 2845473"/>
              <a:gd name="connsiteY4" fmla="*/ 220044 h 2090288"/>
              <a:gd name="connsiteX5" fmla="*/ 2290005 w 2845473"/>
              <a:gd name="connsiteY5" fmla="*/ 570300 h 2090288"/>
              <a:gd name="connsiteX6" fmla="*/ 2282889 w 2845473"/>
              <a:gd name="connsiteY6" fmla="*/ 640889 h 2090288"/>
              <a:gd name="connsiteX7" fmla="*/ 2282356 w 2845473"/>
              <a:gd name="connsiteY7" fmla="*/ 642607 h 2090288"/>
              <a:gd name="connsiteX8" fmla="*/ 2355454 w 2845473"/>
              <a:gd name="connsiteY8" fmla="*/ 635238 h 2090288"/>
              <a:gd name="connsiteX9" fmla="*/ 2845473 w 2845473"/>
              <a:gd name="connsiteY9" fmla="*/ 1125257 h 2090288"/>
              <a:gd name="connsiteX10" fmla="*/ 2454210 w 2845473"/>
              <a:gd name="connsiteY10" fmla="*/ 1605321 h 2090288"/>
              <a:gd name="connsiteX11" fmla="*/ 2410244 w 2845473"/>
              <a:gd name="connsiteY11" fmla="*/ 1609753 h 2090288"/>
              <a:gd name="connsiteX12" fmla="*/ 2400359 w 2845473"/>
              <a:gd name="connsiteY12" fmla="*/ 1641598 h 2090288"/>
              <a:gd name="connsiteX13" fmla="*/ 1948848 w 2845473"/>
              <a:gd name="connsiteY13" fmla="*/ 1940879 h 2090288"/>
              <a:gd name="connsiteX14" fmla="*/ 1674874 w 2845473"/>
              <a:gd name="connsiteY14" fmla="*/ 1857192 h 2090288"/>
              <a:gd name="connsiteX15" fmla="*/ 1648751 w 2845473"/>
              <a:gd name="connsiteY15" fmla="*/ 1835638 h 2090288"/>
              <a:gd name="connsiteX16" fmla="*/ 1627797 w 2845473"/>
              <a:gd name="connsiteY16" fmla="*/ 1874244 h 2090288"/>
              <a:gd name="connsiteX17" fmla="*/ 1221465 w 2845473"/>
              <a:gd name="connsiteY17" fmla="*/ 2090288 h 2090288"/>
              <a:gd name="connsiteX18" fmla="*/ 815134 w 2845473"/>
              <a:gd name="connsiteY18" fmla="*/ 1874244 h 2090288"/>
              <a:gd name="connsiteX19" fmla="*/ 792359 w 2845473"/>
              <a:gd name="connsiteY19" fmla="*/ 1832284 h 2090288"/>
              <a:gd name="connsiteX20" fmla="*/ 787633 w 2845473"/>
              <a:gd name="connsiteY20" fmla="*/ 1833373 h 2090288"/>
              <a:gd name="connsiteX21" fmla="*/ 683537 w 2845473"/>
              <a:gd name="connsiteY21" fmla="*/ 1841249 h 2090288"/>
              <a:gd name="connsiteX22" fmla="*/ 0 w 2845473"/>
              <a:gd name="connsiteY22" fmla="*/ 1157712 h 2090288"/>
              <a:gd name="connsiteX23" fmla="*/ 417474 w 2845473"/>
              <a:gd name="connsiteY23" fmla="*/ 527891 h 2090288"/>
              <a:gd name="connsiteX24" fmla="*/ 480999 w 2845473"/>
              <a:gd name="connsiteY24" fmla="*/ 508171 h 2090288"/>
              <a:gd name="connsiteX25" fmla="*/ 508956 w 2845473"/>
              <a:gd name="connsiteY25" fmla="*/ 418108 h 2090288"/>
              <a:gd name="connsiteX26" fmla="*/ 960467 w 2845473"/>
              <a:gd name="connsiteY26" fmla="*/ 118827 h 2090288"/>
              <a:gd name="connsiteX27" fmla="*/ 1204377 w 2845473"/>
              <a:gd name="connsiteY27" fmla="*/ 183749 h 2090288"/>
              <a:gd name="connsiteX28" fmla="*/ 1207610 w 2845473"/>
              <a:gd name="connsiteY28" fmla="*/ 185989 h 2090288"/>
              <a:gd name="connsiteX29" fmla="*/ 1224742 w 2845473"/>
              <a:gd name="connsiteY29" fmla="*/ 154424 h 2090288"/>
              <a:gd name="connsiteX30" fmla="*/ 1515180 w 2845473"/>
              <a:gd name="connsiteY30" fmla="*/ 0 h 2090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845473" h="2090288">
                <a:moveTo>
                  <a:pt x="1515180" y="0"/>
                </a:moveTo>
                <a:cubicBezTo>
                  <a:pt x="1660261" y="0"/>
                  <a:pt x="1784739" y="88208"/>
                  <a:pt x="1837911" y="213920"/>
                </a:cubicBezTo>
                <a:lnTo>
                  <a:pt x="1844406" y="234844"/>
                </a:lnTo>
                <a:lnTo>
                  <a:pt x="1869160" y="227160"/>
                </a:lnTo>
                <a:cubicBezTo>
                  <a:pt x="1891961" y="222494"/>
                  <a:pt x="1915569" y="220044"/>
                  <a:pt x="1939749" y="220044"/>
                </a:cubicBezTo>
                <a:cubicBezTo>
                  <a:pt x="2133190" y="220044"/>
                  <a:pt x="2290005" y="376859"/>
                  <a:pt x="2290005" y="570300"/>
                </a:cubicBezTo>
                <a:cubicBezTo>
                  <a:pt x="2290005" y="594480"/>
                  <a:pt x="2287555" y="618088"/>
                  <a:pt x="2282889" y="640889"/>
                </a:cubicBezTo>
                <a:lnTo>
                  <a:pt x="2282356" y="642607"/>
                </a:lnTo>
                <a:lnTo>
                  <a:pt x="2355454" y="635238"/>
                </a:lnTo>
                <a:cubicBezTo>
                  <a:pt x="2626084" y="635238"/>
                  <a:pt x="2845473" y="854627"/>
                  <a:pt x="2845473" y="1125257"/>
                </a:cubicBezTo>
                <a:cubicBezTo>
                  <a:pt x="2845473" y="1362059"/>
                  <a:pt x="2677503" y="1559628"/>
                  <a:pt x="2454210" y="1605321"/>
                </a:cubicBezTo>
                <a:lnTo>
                  <a:pt x="2410244" y="1609753"/>
                </a:lnTo>
                <a:lnTo>
                  <a:pt x="2400359" y="1641598"/>
                </a:lnTo>
                <a:cubicBezTo>
                  <a:pt x="2325970" y="1817473"/>
                  <a:pt x="2151821" y="1940879"/>
                  <a:pt x="1948848" y="1940879"/>
                </a:cubicBezTo>
                <a:cubicBezTo>
                  <a:pt x="1847362" y="1940879"/>
                  <a:pt x="1753081" y="1910028"/>
                  <a:pt x="1674874" y="1857192"/>
                </a:cubicBezTo>
                <a:lnTo>
                  <a:pt x="1648751" y="1835638"/>
                </a:lnTo>
                <a:lnTo>
                  <a:pt x="1627797" y="1874244"/>
                </a:lnTo>
                <a:cubicBezTo>
                  <a:pt x="1539737" y="2004589"/>
                  <a:pt x="1390609" y="2090288"/>
                  <a:pt x="1221465" y="2090288"/>
                </a:cubicBezTo>
                <a:cubicBezTo>
                  <a:pt x="1052321" y="2090288"/>
                  <a:pt x="903193" y="2004589"/>
                  <a:pt x="815134" y="1874244"/>
                </a:cubicBezTo>
                <a:lnTo>
                  <a:pt x="792359" y="1832284"/>
                </a:lnTo>
                <a:lnTo>
                  <a:pt x="787633" y="1833373"/>
                </a:lnTo>
                <a:cubicBezTo>
                  <a:pt x="753691" y="1838560"/>
                  <a:pt x="718928" y="1841249"/>
                  <a:pt x="683537" y="1841249"/>
                </a:cubicBezTo>
                <a:cubicBezTo>
                  <a:pt x="306030" y="1841249"/>
                  <a:pt x="0" y="1535219"/>
                  <a:pt x="0" y="1157712"/>
                </a:cubicBezTo>
                <a:cubicBezTo>
                  <a:pt x="0" y="874582"/>
                  <a:pt x="172142" y="631657"/>
                  <a:pt x="417474" y="527891"/>
                </a:cubicBezTo>
                <a:lnTo>
                  <a:pt x="480999" y="508171"/>
                </a:lnTo>
                <a:lnTo>
                  <a:pt x="508956" y="418108"/>
                </a:lnTo>
                <a:cubicBezTo>
                  <a:pt x="583345" y="242233"/>
                  <a:pt x="757494" y="118827"/>
                  <a:pt x="960467" y="118827"/>
                </a:cubicBezTo>
                <a:cubicBezTo>
                  <a:pt x="1049267" y="118827"/>
                  <a:pt x="1132551" y="142448"/>
                  <a:pt x="1204377" y="183749"/>
                </a:cubicBezTo>
                <a:lnTo>
                  <a:pt x="1207610" y="185989"/>
                </a:lnTo>
                <a:lnTo>
                  <a:pt x="1224742" y="154424"/>
                </a:lnTo>
                <a:cubicBezTo>
                  <a:pt x="1287686" y="61256"/>
                  <a:pt x="1394279" y="0"/>
                  <a:pt x="151518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</a:rPr>
              <a:t>Algoritmo / Programa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412D7D7-92DB-D0D5-87C9-F2AD916D1B43}"/>
              </a:ext>
            </a:extLst>
          </p:cNvPr>
          <p:cNvSpPr/>
          <p:nvPr/>
        </p:nvSpPr>
        <p:spPr>
          <a:xfrm>
            <a:off x="8087666" y="1745716"/>
            <a:ext cx="2845473" cy="1912553"/>
          </a:xfrm>
          <a:custGeom>
            <a:avLst/>
            <a:gdLst>
              <a:gd name="connsiteX0" fmla="*/ 1515180 w 2845473"/>
              <a:gd name="connsiteY0" fmla="*/ 0 h 2090288"/>
              <a:gd name="connsiteX1" fmla="*/ 1837911 w 2845473"/>
              <a:gd name="connsiteY1" fmla="*/ 213920 h 2090288"/>
              <a:gd name="connsiteX2" fmla="*/ 1844406 w 2845473"/>
              <a:gd name="connsiteY2" fmla="*/ 234844 h 2090288"/>
              <a:gd name="connsiteX3" fmla="*/ 1869160 w 2845473"/>
              <a:gd name="connsiteY3" fmla="*/ 227160 h 2090288"/>
              <a:gd name="connsiteX4" fmla="*/ 1939749 w 2845473"/>
              <a:gd name="connsiteY4" fmla="*/ 220044 h 2090288"/>
              <a:gd name="connsiteX5" fmla="*/ 2290005 w 2845473"/>
              <a:gd name="connsiteY5" fmla="*/ 570300 h 2090288"/>
              <a:gd name="connsiteX6" fmla="*/ 2282889 w 2845473"/>
              <a:gd name="connsiteY6" fmla="*/ 640889 h 2090288"/>
              <a:gd name="connsiteX7" fmla="*/ 2282356 w 2845473"/>
              <a:gd name="connsiteY7" fmla="*/ 642607 h 2090288"/>
              <a:gd name="connsiteX8" fmla="*/ 2355454 w 2845473"/>
              <a:gd name="connsiteY8" fmla="*/ 635238 h 2090288"/>
              <a:gd name="connsiteX9" fmla="*/ 2845473 w 2845473"/>
              <a:gd name="connsiteY9" fmla="*/ 1125257 h 2090288"/>
              <a:gd name="connsiteX10" fmla="*/ 2454210 w 2845473"/>
              <a:gd name="connsiteY10" fmla="*/ 1605321 h 2090288"/>
              <a:gd name="connsiteX11" fmla="*/ 2410244 w 2845473"/>
              <a:gd name="connsiteY11" fmla="*/ 1609753 h 2090288"/>
              <a:gd name="connsiteX12" fmla="*/ 2400359 w 2845473"/>
              <a:gd name="connsiteY12" fmla="*/ 1641598 h 2090288"/>
              <a:gd name="connsiteX13" fmla="*/ 1948848 w 2845473"/>
              <a:gd name="connsiteY13" fmla="*/ 1940879 h 2090288"/>
              <a:gd name="connsiteX14" fmla="*/ 1674874 w 2845473"/>
              <a:gd name="connsiteY14" fmla="*/ 1857192 h 2090288"/>
              <a:gd name="connsiteX15" fmla="*/ 1648751 w 2845473"/>
              <a:gd name="connsiteY15" fmla="*/ 1835638 h 2090288"/>
              <a:gd name="connsiteX16" fmla="*/ 1627797 w 2845473"/>
              <a:gd name="connsiteY16" fmla="*/ 1874244 h 2090288"/>
              <a:gd name="connsiteX17" fmla="*/ 1221465 w 2845473"/>
              <a:gd name="connsiteY17" fmla="*/ 2090288 h 2090288"/>
              <a:gd name="connsiteX18" fmla="*/ 815134 w 2845473"/>
              <a:gd name="connsiteY18" fmla="*/ 1874244 h 2090288"/>
              <a:gd name="connsiteX19" fmla="*/ 792359 w 2845473"/>
              <a:gd name="connsiteY19" fmla="*/ 1832284 h 2090288"/>
              <a:gd name="connsiteX20" fmla="*/ 787633 w 2845473"/>
              <a:gd name="connsiteY20" fmla="*/ 1833373 h 2090288"/>
              <a:gd name="connsiteX21" fmla="*/ 683537 w 2845473"/>
              <a:gd name="connsiteY21" fmla="*/ 1841249 h 2090288"/>
              <a:gd name="connsiteX22" fmla="*/ 0 w 2845473"/>
              <a:gd name="connsiteY22" fmla="*/ 1157712 h 2090288"/>
              <a:gd name="connsiteX23" fmla="*/ 417474 w 2845473"/>
              <a:gd name="connsiteY23" fmla="*/ 527891 h 2090288"/>
              <a:gd name="connsiteX24" fmla="*/ 480999 w 2845473"/>
              <a:gd name="connsiteY24" fmla="*/ 508171 h 2090288"/>
              <a:gd name="connsiteX25" fmla="*/ 508956 w 2845473"/>
              <a:gd name="connsiteY25" fmla="*/ 418108 h 2090288"/>
              <a:gd name="connsiteX26" fmla="*/ 960467 w 2845473"/>
              <a:gd name="connsiteY26" fmla="*/ 118827 h 2090288"/>
              <a:gd name="connsiteX27" fmla="*/ 1204377 w 2845473"/>
              <a:gd name="connsiteY27" fmla="*/ 183749 h 2090288"/>
              <a:gd name="connsiteX28" fmla="*/ 1207610 w 2845473"/>
              <a:gd name="connsiteY28" fmla="*/ 185989 h 2090288"/>
              <a:gd name="connsiteX29" fmla="*/ 1224742 w 2845473"/>
              <a:gd name="connsiteY29" fmla="*/ 154424 h 2090288"/>
              <a:gd name="connsiteX30" fmla="*/ 1515180 w 2845473"/>
              <a:gd name="connsiteY30" fmla="*/ 0 h 2090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845473" h="2090288">
                <a:moveTo>
                  <a:pt x="1515180" y="0"/>
                </a:moveTo>
                <a:cubicBezTo>
                  <a:pt x="1660261" y="0"/>
                  <a:pt x="1784739" y="88208"/>
                  <a:pt x="1837911" y="213920"/>
                </a:cubicBezTo>
                <a:lnTo>
                  <a:pt x="1844406" y="234844"/>
                </a:lnTo>
                <a:lnTo>
                  <a:pt x="1869160" y="227160"/>
                </a:lnTo>
                <a:cubicBezTo>
                  <a:pt x="1891961" y="222494"/>
                  <a:pt x="1915569" y="220044"/>
                  <a:pt x="1939749" y="220044"/>
                </a:cubicBezTo>
                <a:cubicBezTo>
                  <a:pt x="2133190" y="220044"/>
                  <a:pt x="2290005" y="376859"/>
                  <a:pt x="2290005" y="570300"/>
                </a:cubicBezTo>
                <a:cubicBezTo>
                  <a:pt x="2290005" y="594480"/>
                  <a:pt x="2287555" y="618088"/>
                  <a:pt x="2282889" y="640889"/>
                </a:cubicBezTo>
                <a:lnTo>
                  <a:pt x="2282356" y="642607"/>
                </a:lnTo>
                <a:lnTo>
                  <a:pt x="2355454" y="635238"/>
                </a:lnTo>
                <a:cubicBezTo>
                  <a:pt x="2626084" y="635238"/>
                  <a:pt x="2845473" y="854627"/>
                  <a:pt x="2845473" y="1125257"/>
                </a:cubicBezTo>
                <a:cubicBezTo>
                  <a:pt x="2845473" y="1362059"/>
                  <a:pt x="2677503" y="1559628"/>
                  <a:pt x="2454210" y="1605321"/>
                </a:cubicBezTo>
                <a:lnTo>
                  <a:pt x="2410244" y="1609753"/>
                </a:lnTo>
                <a:lnTo>
                  <a:pt x="2400359" y="1641598"/>
                </a:lnTo>
                <a:cubicBezTo>
                  <a:pt x="2325970" y="1817473"/>
                  <a:pt x="2151821" y="1940879"/>
                  <a:pt x="1948848" y="1940879"/>
                </a:cubicBezTo>
                <a:cubicBezTo>
                  <a:pt x="1847362" y="1940879"/>
                  <a:pt x="1753081" y="1910028"/>
                  <a:pt x="1674874" y="1857192"/>
                </a:cubicBezTo>
                <a:lnTo>
                  <a:pt x="1648751" y="1835638"/>
                </a:lnTo>
                <a:lnTo>
                  <a:pt x="1627797" y="1874244"/>
                </a:lnTo>
                <a:cubicBezTo>
                  <a:pt x="1539737" y="2004589"/>
                  <a:pt x="1390609" y="2090288"/>
                  <a:pt x="1221465" y="2090288"/>
                </a:cubicBezTo>
                <a:cubicBezTo>
                  <a:pt x="1052321" y="2090288"/>
                  <a:pt x="903193" y="2004589"/>
                  <a:pt x="815134" y="1874244"/>
                </a:cubicBezTo>
                <a:lnTo>
                  <a:pt x="792359" y="1832284"/>
                </a:lnTo>
                <a:lnTo>
                  <a:pt x="787633" y="1833373"/>
                </a:lnTo>
                <a:cubicBezTo>
                  <a:pt x="753691" y="1838560"/>
                  <a:pt x="718928" y="1841249"/>
                  <a:pt x="683537" y="1841249"/>
                </a:cubicBezTo>
                <a:cubicBezTo>
                  <a:pt x="306030" y="1841249"/>
                  <a:pt x="0" y="1535219"/>
                  <a:pt x="0" y="1157712"/>
                </a:cubicBezTo>
                <a:cubicBezTo>
                  <a:pt x="0" y="874582"/>
                  <a:pt x="172142" y="631657"/>
                  <a:pt x="417474" y="527891"/>
                </a:cubicBezTo>
                <a:lnTo>
                  <a:pt x="480999" y="508171"/>
                </a:lnTo>
                <a:lnTo>
                  <a:pt x="508956" y="418108"/>
                </a:lnTo>
                <a:cubicBezTo>
                  <a:pt x="583345" y="242233"/>
                  <a:pt x="757494" y="118827"/>
                  <a:pt x="960467" y="118827"/>
                </a:cubicBezTo>
                <a:cubicBezTo>
                  <a:pt x="1049267" y="118827"/>
                  <a:pt x="1132551" y="142448"/>
                  <a:pt x="1204377" y="183749"/>
                </a:cubicBezTo>
                <a:lnTo>
                  <a:pt x="1207610" y="185989"/>
                </a:lnTo>
                <a:lnTo>
                  <a:pt x="1224742" y="154424"/>
                </a:lnTo>
                <a:cubicBezTo>
                  <a:pt x="1287686" y="61256"/>
                  <a:pt x="1394279" y="0"/>
                  <a:pt x="151518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</a:t>
            </a:r>
            <a:r>
              <a:rPr lang="es-ES" sz="2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s-ES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class</a:t>
            </a:r>
            <a:endParaRPr lang="en-US" sz="24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F1DD2FE-2105-A6FE-92E8-FDCC599DA76E}"/>
              </a:ext>
            </a:extLst>
          </p:cNvPr>
          <p:cNvSpPr/>
          <p:nvPr/>
        </p:nvSpPr>
        <p:spPr>
          <a:xfrm>
            <a:off x="7665053" y="4051033"/>
            <a:ext cx="2845473" cy="1912553"/>
          </a:xfrm>
          <a:custGeom>
            <a:avLst/>
            <a:gdLst>
              <a:gd name="connsiteX0" fmla="*/ 1515180 w 2845473"/>
              <a:gd name="connsiteY0" fmla="*/ 0 h 2090288"/>
              <a:gd name="connsiteX1" fmla="*/ 1837911 w 2845473"/>
              <a:gd name="connsiteY1" fmla="*/ 213920 h 2090288"/>
              <a:gd name="connsiteX2" fmla="*/ 1844406 w 2845473"/>
              <a:gd name="connsiteY2" fmla="*/ 234844 h 2090288"/>
              <a:gd name="connsiteX3" fmla="*/ 1869160 w 2845473"/>
              <a:gd name="connsiteY3" fmla="*/ 227160 h 2090288"/>
              <a:gd name="connsiteX4" fmla="*/ 1939749 w 2845473"/>
              <a:gd name="connsiteY4" fmla="*/ 220044 h 2090288"/>
              <a:gd name="connsiteX5" fmla="*/ 2290005 w 2845473"/>
              <a:gd name="connsiteY5" fmla="*/ 570300 h 2090288"/>
              <a:gd name="connsiteX6" fmla="*/ 2282889 w 2845473"/>
              <a:gd name="connsiteY6" fmla="*/ 640889 h 2090288"/>
              <a:gd name="connsiteX7" fmla="*/ 2282356 w 2845473"/>
              <a:gd name="connsiteY7" fmla="*/ 642607 h 2090288"/>
              <a:gd name="connsiteX8" fmla="*/ 2355454 w 2845473"/>
              <a:gd name="connsiteY8" fmla="*/ 635238 h 2090288"/>
              <a:gd name="connsiteX9" fmla="*/ 2845473 w 2845473"/>
              <a:gd name="connsiteY9" fmla="*/ 1125257 h 2090288"/>
              <a:gd name="connsiteX10" fmla="*/ 2454210 w 2845473"/>
              <a:gd name="connsiteY10" fmla="*/ 1605321 h 2090288"/>
              <a:gd name="connsiteX11" fmla="*/ 2410244 w 2845473"/>
              <a:gd name="connsiteY11" fmla="*/ 1609753 h 2090288"/>
              <a:gd name="connsiteX12" fmla="*/ 2400359 w 2845473"/>
              <a:gd name="connsiteY12" fmla="*/ 1641598 h 2090288"/>
              <a:gd name="connsiteX13" fmla="*/ 1948848 w 2845473"/>
              <a:gd name="connsiteY13" fmla="*/ 1940879 h 2090288"/>
              <a:gd name="connsiteX14" fmla="*/ 1674874 w 2845473"/>
              <a:gd name="connsiteY14" fmla="*/ 1857192 h 2090288"/>
              <a:gd name="connsiteX15" fmla="*/ 1648751 w 2845473"/>
              <a:gd name="connsiteY15" fmla="*/ 1835638 h 2090288"/>
              <a:gd name="connsiteX16" fmla="*/ 1627797 w 2845473"/>
              <a:gd name="connsiteY16" fmla="*/ 1874244 h 2090288"/>
              <a:gd name="connsiteX17" fmla="*/ 1221465 w 2845473"/>
              <a:gd name="connsiteY17" fmla="*/ 2090288 h 2090288"/>
              <a:gd name="connsiteX18" fmla="*/ 815134 w 2845473"/>
              <a:gd name="connsiteY18" fmla="*/ 1874244 h 2090288"/>
              <a:gd name="connsiteX19" fmla="*/ 792359 w 2845473"/>
              <a:gd name="connsiteY19" fmla="*/ 1832284 h 2090288"/>
              <a:gd name="connsiteX20" fmla="*/ 787633 w 2845473"/>
              <a:gd name="connsiteY20" fmla="*/ 1833373 h 2090288"/>
              <a:gd name="connsiteX21" fmla="*/ 683537 w 2845473"/>
              <a:gd name="connsiteY21" fmla="*/ 1841249 h 2090288"/>
              <a:gd name="connsiteX22" fmla="*/ 0 w 2845473"/>
              <a:gd name="connsiteY22" fmla="*/ 1157712 h 2090288"/>
              <a:gd name="connsiteX23" fmla="*/ 417474 w 2845473"/>
              <a:gd name="connsiteY23" fmla="*/ 527891 h 2090288"/>
              <a:gd name="connsiteX24" fmla="*/ 480999 w 2845473"/>
              <a:gd name="connsiteY24" fmla="*/ 508171 h 2090288"/>
              <a:gd name="connsiteX25" fmla="*/ 508956 w 2845473"/>
              <a:gd name="connsiteY25" fmla="*/ 418108 h 2090288"/>
              <a:gd name="connsiteX26" fmla="*/ 960467 w 2845473"/>
              <a:gd name="connsiteY26" fmla="*/ 118827 h 2090288"/>
              <a:gd name="connsiteX27" fmla="*/ 1204377 w 2845473"/>
              <a:gd name="connsiteY27" fmla="*/ 183749 h 2090288"/>
              <a:gd name="connsiteX28" fmla="*/ 1207610 w 2845473"/>
              <a:gd name="connsiteY28" fmla="*/ 185989 h 2090288"/>
              <a:gd name="connsiteX29" fmla="*/ 1224742 w 2845473"/>
              <a:gd name="connsiteY29" fmla="*/ 154424 h 2090288"/>
              <a:gd name="connsiteX30" fmla="*/ 1515180 w 2845473"/>
              <a:gd name="connsiteY30" fmla="*/ 0 h 2090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845473" h="2090288">
                <a:moveTo>
                  <a:pt x="1515180" y="0"/>
                </a:moveTo>
                <a:cubicBezTo>
                  <a:pt x="1660261" y="0"/>
                  <a:pt x="1784739" y="88208"/>
                  <a:pt x="1837911" y="213920"/>
                </a:cubicBezTo>
                <a:lnTo>
                  <a:pt x="1844406" y="234844"/>
                </a:lnTo>
                <a:lnTo>
                  <a:pt x="1869160" y="227160"/>
                </a:lnTo>
                <a:cubicBezTo>
                  <a:pt x="1891961" y="222494"/>
                  <a:pt x="1915569" y="220044"/>
                  <a:pt x="1939749" y="220044"/>
                </a:cubicBezTo>
                <a:cubicBezTo>
                  <a:pt x="2133190" y="220044"/>
                  <a:pt x="2290005" y="376859"/>
                  <a:pt x="2290005" y="570300"/>
                </a:cubicBezTo>
                <a:cubicBezTo>
                  <a:pt x="2290005" y="594480"/>
                  <a:pt x="2287555" y="618088"/>
                  <a:pt x="2282889" y="640889"/>
                </a:cubicBezTo>
                <a:lnTo>
                  <a:pt x="2282356" y="642607"/>
                </a:lnTo>
                <a:lnTo>
                  <a:pt x="2355454" y="635238"/>
                </a:lnTo>
                <a:cubicBezTo>
                  <a:pt x="2626084" y="635238"/>
                  <a:pt x="2845473" y="854627"/>
                  <a:pt x="2845473" y="1125257"/>
                </a:cubicBezTo>
                <a:cubicBezTo>
                  <a:pt x="2845473" y="1362059"/>
                  <a:pt x="2677503" y="1559628"/>
                  <a:pt x="2454210" y="1605321"/>
                </a:cubicBezTo>
                <a:lnTo>
                  <a:pt x="2410244" y="1609753"/>
                </a:lnTo>
                <a:lnTo>
                  <a:pt x="2400359" y="1641598"/>
                </a:lnTo>
                <a:cubicBezTo>
                  <a:pt x="2325970" y="1817473"/>
                  <a:pt x="2151821" y="1940879"/>
                  <a:pt x="1948848" y="1940879"/>
                </a:cubicBezTo>
                <a:cubicBezTo>
                  <a:pt x="1847362" y="1940879"/>
                  <a:pt x="1753081" y="1910028"/>
                  <a:pt x="1674874" y="1857192"/>
                </a:cubicBezTo>
                <a:lnTo>
                  <a:pt x="1648751" y="1835638"/>
                </a:lnTo>
                <a:lnTo>
                  <a:pt x="1627797" y="1874244"/>
                </a:lnTo>
                <a:cubicBezTo>
                  <a:pt x="1539737" y="2004589"/>
                  <a:pt x="1390609" y="2090288"/>
                  <a:pt x="1221465" y="2090288"/>
                </a:cubicBezTo>
                <a:cubicBezTo>
                  <a:pt x="1052321" y="2090288"/>
                  <a:pt x="903193" y="2004589"/>
                  <a:pt x="815134" y="1874244"/>
                </a:cubicBezTo>
                <a:lnTo>
                  <a:pt x="792359" y="1832284"/>
                </a:lnTo>
                <a:lnTo>
                  <a:pt x="787633" y="1833373"/>
                </a:lnTo>
                <a:cubicBezTo>
                  <a:pt x="753691" y="1838560"/>
                  <a:pt x="718928" y="1841249"/>
                  <a:pt x="683537" y="1841249"/>
                </a:cubicBezTo>
                <a:cubicBezTo>
                  <a:pt x="306030" y="1841249"/>
                  <a:pt x="0" y="1535219"/>
                  <a:pt x="0" y="1157712"/>
                </a:cubicBezTo>
                <a:cubicBezTo>
                  <a:pt x="0" y="874582"/>
                  <a:pt x="172142" y="631657"/>
                  <a:pt x="417474" y="527891"/>
                </a:cubicBezTo>
                <a:lnTo>
                  <a:pt x="480999" y="508171"/>
                </a:lnTo>
                <a:lnTo>
                  <a:pt x="508956" y="418108"/>
                </a:lnTo>
                <a:cubicBezTo>
                  <a:pt x="583345" y="242233"/>
                  <a:pt x="757494" y="118827"/>
                  <a:pt x="960467" y="118827"/>
                </a:cubicBezTo>
                <a:cubicBezTo>
                  <a:pt x="1049267" y="118827"/>
                  <a:pt x="1132551" y="142448"/>
                  <a:pt x="1204377" y="183749"/>
                </a:cubicBezTo>
                <a:lnTo>
                  <a:pt x="1207610" y="185989"/>
                </a:lnTo>
                <a:lnTo>
                  <a:pt x="1224742" y="154424"/>
                </a:lnTo>
                <a:cubicBezTo>
                  <a:pt x="1287686" y="61256"/>
                  <a:pt x="1394279" y="0"/>
                  <a:pt x="151518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</a:rPr>
              <a:t>Método </a:t>
            </a:r>
            <a:r>
              <a:rPr lang="es-ES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main</a:t>
            </a:r>
            <a:endParaRPr lang="en-US" sz="24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97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lowchart: Delay 23">
            <a:extLst>
              <a:ext uri="{FF2B5EF4-FFF2-40B4-BE49-F238E27FC236}">
                <a16:creationId xmlns:a16="http://schemas.microsoft.com/office/drawing/2014/main" id="{20A1C7E6-FF6D-F3A4-61D9-3E00E5EF46A7}"/>
              </a:ext>
            </a:extLst>
          </p:cNvPr>
          <p:cNvSpPr/>
          <p:nvPr/>
        </p:nvSpPr>
        <p:spPr>
          <a:xfrm rot="16200000">
            <a:off x="4088230" y="2477839"/>
            <a:ext cx="4339856" cy="4432044"/>
          </a:xfrm>
          <a:prstGeom prst="flowChartDelay">
            <a:avLst/>
          </a:prstGeom>
          <a:solidFill>
            <a:srgbClr val="8E9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5BF79-0658-35D8-EE42-F107C0C5A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92" r="25945"/>
          <a:stretch/>
        </p:blipFill>
        <p:spPr>
          <a:xfrm>
            <a:off x="4471737" y="3444513"/>
            <a:ext cx="3574434" cy="34265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9C4FC0-94CB-C0F6-8A83-2E9D719AA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Dudas de la clase anterior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8ACFEC-C1D6-EF0F-1C00-676A5733C9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>
                <a:solidFill>
                  <a:schemeClr val="bg1">
                    <a:lumMod val="75000"/>
                  </a:schemeClr>
                </a:solidFill>
              </a:rPr>
              <a:t>5</a:t>
            </a:fld>
            <a:endParaRPr lang="es-PE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BF12B6F-531E-0473-1994-213A98A3A878}"/>
              </a:ext>
            </a:extLst>
          </p:cNvPr>
          <p:cNvSpPr/>
          <p:nvPr/>
        </p:nvSpPr>
        <p:spPr>
          <a:xfrm>
            <a:off x="4309442" y="2513473"/>
            <a:ext cx="2845473" cy="1912553"/>
          </a:xfrm>
          <a:custGeom>
            <a:avLst/>
            <a:gdLst>
              <a:gd name="connsiteX0" fmla="*/ 1515180 w 2845473"/>
              <a:gd name="connsiteY0" fmla="*/ 0 h 2090288"/>
              <a:gd name="connsiteX1" fmla="*/ 1837911 w 2845473"/>
              <a:gd name="connsiteY1" fmla="*/ 213920 h 2090288"/>
              <a:gd name="connsiteX2" fmla="*/ 1844406 w 2845473"/>
              <a:gd name="connsiteY2" fmla="*/ 234844 h 2090288"/>
              <a:gd name="connsiteX3" fmla="*/ 1869160 w 2845473"/>
              <a:gd name="connsiteY3" fmla="*/ 227160 h 2090288"/>
              <a:gd name="connsiteX4" fmla="*/ 1939749 w 2845473"/>
              <a:gd name="connsiteY4" fmla="*/ 220044 h 2090288"/>
              <a:gd name="connsiteX5" fmla="*/ 2290005 w 2845473"/>
              <a:gd name="connsiteY5" fmla="*/ 570300 h 2090288"/>
              <a:gd name="connsiteX6" fmla="*/ 2282889 w 2845473"/>
              <a:gd name="connsiteY6" fmla="*/ 640889 h 2090288"/>
              <a:gd name="connsiteX7" fmla="*/ 2282356 w 2845473"/>
              <a:gd name="connsiteY7" fmla="*/ 642607 h 2090288"/>
              <a:gd name="connsiteX8" fmla="*/ 2355454 w 2845473"/>
              <a:gd name="connsiteY8" fmla="*/ 635238 h 2090288"/>
              <a:gd name="connsiteX9" fmla="*/ 2845473 w 2845473"/>
              <a:gd name="connsiteY9" fmla="*/ 1125257 h 2090288"/>
              <a:gd name="connsiteX10" fmla="*/ 2454210 w 2845473"/>
              <a:gd name="connsiteY10" fmla="*/ 1605321 h 2090288"/>
              <a:gd name="connsiteX11" fmla="*/ 2410244 w 2845473"/>
              <a:gd name="connsiteY11" fmla="*/ 1609753 h 2090288"/>
              <a:gd name="connsiteX12" fmla="*/ 2400359 w 2845473"/>
              <a:gd name="connsiteY12" fmla="*/ 1641598 h 2090288"/>
              <a:gd name="connsiteX13" fmla="*/ 1948848 w 2845473"/>
              <a:gd name="connsiteY13" fmla="*/ 1940879 h 2090288"/>
              <a:gd name="connsiteX14" fmla="*/ 1674874 w 2845473"/>
              <a:gd name="connsiteY14" fmla="*/ 1857192 h 2090288"/>
              <a:gd name="connsiteX15" fmla="*/ 1648751 w 2845473"/>
              <a:gd name="connsiteY15" fmla="*/ 1835638 h 2090288"/>
              <a:gd name="connsiteX16" fmla="*/ 1627797 w 2845473"/>
              <a:gd name="connsiteY16" fmla="*/ 1874244 h 2090288"/>
              <a:gd name="connsiteX17" fmla="*/ 1221465 w 2845473"/>
              <a:gd name="connsiteY17" fmla="*/ 2090288 h 2090288"/>
              <a:gd name="connsiteX18" fmla="*/ 815134 w 2845473"/>
              <a:gd name="connsiteY18" fmla="*/ 1874244 h 2090288"/>
              <a:gd name="connsiteX19" fmla="*/ 792359 w 2845473"/>
              <a:gd name="connsiteY19" fmla="*/ 1832284 h 2090288"/>
              <a:gd name="connsiteX20" fmla="*/ 787633 w 2845473"/>
              <a:gd name="connsiteY20" fmla="*/ 1833373 h 2090288"/>
              <a:gd name="connsiteX21" fmla="*/ 683537 w 2845473"/>
              <a:gd name="connsiteY21" fmla="*/ 1841249 h 2090288"/>
              <a:gd name="connsiteX22" fmla="*/ 0 w 2845473"/>
              <a:gd name="connsiteY22" fmla="*/ 1157712 h 2090288"/>
              <a:gd name="connsiteX23" fmla="*/ 417474 w 2845473"/>
              <a:gd name="connsiteY23" fmla="*/ 527891 h 2090288"/>
              <a:gd name="connsiteX24" fmla="*/ 480999 w 2845473"/>
              <a:gd name="connsiteY24" fmla="*/ 508171 h 2090288"/>
              <a:gd name="connsiteX25" fmla="*/ 508956 w 2845473"/>
              <a:gd name="connsiteY25" fmla="*/ 418108 h 2090288"/>
              <a:gd name="connsiteX26" fmla="*/ 960467 w 2845473"/>
              <a:gd name="connsiteY26" fmla="*/ 118827 h 2090288"/>
              <a:gd name="connsiteX27" fmla="*/ 1204377 w 2845473"/>
              <a:gd name="connsiteY27" fmla="*/ 183749 h 2090288"/>
              <a:gd name="connsiteX28" fmla="*/ 1207610 w 2845473"/>
              <a:gd name="connsiteY28" fmla="*/ 185989 h 2090288"/>
              <a:gd name="connsiteX29" fmla="*/ 1224742 w 2845473"/>
              <a:gd name="connsiteY29" fmla="*/ 154424 h 2090288"/>
              <a:gd name="connsiteX30" fmla="*/ 1515180 w 2845473"/>
              <a:gd name="connsiteY30" fmla="*/ 0 h 2090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845473" h="2090288">
                <a:moveTo>
                  <a:pt x="1515180" y="0"/>
                </a:moveTo>
                <a:cubicBezTo>
                  <a:pt x="1660261" y="0"/>
                  <a:pt x="1784739" y="88208"/>
                  <a:pt x="1837911" y="213920"/>
                </a:cubicBezTo>
                <a:lnTo>
                  <a:pt x="1844406" y="234844"/>
                </a:lnTo>
                <a:lnTo>
                  <a:pt x="1869160" y="227160"/>
                </a:lnTo>
                <a:cubicBezTo>
                  <a:pt x="1891961" y="222494"/>
                  <a:pt x="1915569" y="220044"/>
                  <a:pt x="1939749" y="220044"/>
                </a:cubicBezTo>
                <a:cubicBezTo>
                  <a:pt x="2133190" y="220044"/>
                  <a:pt x="2290005" y="376859"/>
                  <a:pt x="2290005" y="570300"/>
                </a:cubicBezTo>
                <a:cubicBezTo>
                  <a:pt x="2290005" y="594480"/>
                  <a:pt x="2287555" y="618088"/>
                  <a:pt x="2282889" y="640889"/>
                </a:cubicBezTo>
                <a:lnTo>
                  <a:pt x="2282356" y="642607"/>
                </a:lnTo>
                <a:lnTo>
                  <a:pt x="2355454" y="635238"/>
                </a:lnTo>
                <a:cubicBezTo>
                  <a:pt x="2626084" y="635238"/>
                  <a:pt x="2845473" y="854627"/>
                  <a:pt x="2845473" y="1125257"/>
                </a:cubicBezTo>
                <a:cubicBezTo>
                  <a:pt x="2845473" y="1362059"/>
                  <a:pt x="2677503" y="1559628"/>
                  <a:pt x="2454210" y="1605321"/>
                </a:cubicBezTo>
                <a:lnTo>
                  <a:pt x="2410244" y="1609753"/>
                </a:lnTo>
                <a:lnTo>
                  <a:pt x="2400359" y="1641598"/>
                </a:lnTo>
                <a:cubicBezTo>
                  <a:pt x="2325970" y="1817473"/>
                  <a:pt x="2151821" y="1940879"/>
                  <a:pt x="1948848" y="1940879"/>
                </a:cubicBezTo>
                <a:cubicBezTo>
                  <a:pt x="1847362" y="1940879"/>
                  <a:pt x="1753081" y="1910028"/>
                  <a:pt x="1674874" y="1857192"/>
                </a:cubicBezTo>
                <a:lnTo>
                  <a:pt x="1648751" y="1835638"/>
                </a:lnTo>
                <a:lnTo>
                  <a:pt x="1627797" y="1874244"/>
                </a:lnTo>
                <a:cubicBezTo>
                  <a:pt x="1539737" y="2004589"/>
                  <a:pt x="1390609" y="2090288"/>
                  <a:pt x="1221465" y="2090288"/>
                </a:cubicBezTo>
                <a:cubicBezTo>
                  <a:pt x="1052321" y="2090288"/>
                  <a:pt x="903193" y="2004589"/>
                  <a:pt x="815134" y="1874244"/>
                </a:cubicBezTo>
                <a:lnTo>
                  <a:pt x="792359" y="1832284"/>
                </a:lnTo>
                <a:lnTo>
                  <a:pt x="787633" y="1833373"/>
                </a:lnTo>
                <a:cubicBezTo>
                  <a:pt x="753691" y="1838560"/>
                  <a:pt x="718928" y="1841249"/>
                  <a:pt x="683537" y="1841249"/>
                </a:cubicBezTo>
                <a:cubicBezTo>
                  <a:pt x="306030" y="1841249"/>
                  <a:pt x="0" y="1535219"/>
                  <a:pt x="0" y="1157712"/>
                </a:cubicBezTo>
                <a:cubicBezTo>
                  <a:pt x="0" y="874582"/>
                  <a:pt x="172142" y="631657"/>
                  <a:pt x="417474" y="527891"/>
                </a:cubicBezTo>
                <a:lnTo>
                  <a:pt x="480999" y="508171"/>
                </a:lnTo>
                <a:lnTo>
                  <a:pt x="508956" y="418108"/>
                </a:lnTo>
                <a:cubicBezTo>
                  <a:pt x="583345" y="242233"/>
                  <a:pt x="757494" y="118827"/>
                  <a:pt x="960467" y="118827"/>
                </a:cubicBezTo>
                <a:cubicBezTo>
                  <a:pt x="1049267" y="118827"/>
                  <a:pt x="1132551" y="142448"/>
                  <a:pt x="1204377" y="183749"/>
                </a:cubicBezTo>
                <a:lnTo>
                  <a:pt x="1207610" y="185989"/>
                </a:lnTo>
                <a:lnTo>
                  <a:pt x="1224742" y="154424"/>
                </a:lnTo>
                <a:cubicBezTo>
                  <a:pt x="1287686" y="61256"/>
                  <a:pt x="1394279" y="0"/>
                  <a:pt x="151518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</a:rPr>
              <a:t>Lenguaje Java / Características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0DA05F-E44F-2853-F85F-DCDD66250F00}"/>
              </a:ext>
            </a:extLst>
          </p:cNvPr>
          <p:cNvSpPr txBox="1"/>
          <p:nvPr/>
        </p:nvSpPr>
        <p:spPr>
          <a:xfrm>
            <a:off x="63371" y="6401615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 de:</a:t>
            </a:r>
            <a:br>
              <a:rPr lang="en-US" sz="9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https://knowledgeone.ca/wp-content/uploads/2018/11/memories.jpg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43D18B1-F542-BD15-1992-9846650D216F}"/>
              </a:ext>
            </a:extLst>
          </p:cNvPr>
          <p:cNvSpPr/>
          <p:nvPr/>
        </p:nvSpPr>
        <p:spPr>
          <a:xfrm>
            <a:off x="2282603" y="4096298"/>
            <a:ext cx="2845473" cy="1912553"/>
          </a:xfrm>
          <a:custGeom>
            <a:avLst/>
            <a:gdLst>
              <a:gd name="connsiteX0" fmla="*/ 1515180 w 2845473"/>
              <a:gd name="connsiteY0" fmla="*/ 0 h 2090288"/>
              <a:gd name="connsiteX1" fmla="*/ 1837911 w 2845473"/>
              <a:gd name="connsiteY1" fmla="*/ 213920 h 2090288"/>
              <a:gd name="connsiteX2" fmla="*/ 1844406 w 2845473"/>
              <a:gd name="connsiteY2" fmla="*/ 234844 h 2090288"/>
              <a:gd name="connsiteX3" fmla="*/ 1869160 w 2845473"/>
              <a:gd name="connsiteY3" fmla="*/ 227160 h 2090288"/>
              <a:gd name="connsiteX4" fmla="*/ 1939749 w 2845473"/>
              <a:gd name="connsiteY4" fmla="*/ 220044 h 2090288"/>
              <a:gd name="connsiteX5" fmla="*/ 2290005 w 2845473"/>
              <a:gd name="connsiteY5" fmla="*/ 570300 h 2090288"/>
              <a:gd name="connsiteX6" fmla="*/ 2282889 w 2845473"/>
              <a:gd name="connsiteY6" fmla="*/ 640889 h 2090288"/>
              <a:gd name="connsiteX7" fmla="*/ 2282356 w 2845473"/>
              <a:gd name="connsiteY7" fmla="*/ 642607 h 2090288"/>
              <a:gd name="connsiteX8" fmla="*/ 2355454 w 2845473"/>
              <a:gd name="connsiteY8" fmla="*/ 635238 h 2090288"/>
              <a:gd name="connsiteX9" fmla="*/ 2845473 w 2845473"/>
              <a:gd name="connsiteY9" fmla="*/ 1125257 h 2090288"/>
              <a:gd name="connsiteX10" fmla="*/ 2454210 w 2845473"/>
              <a:gd name="connsiteY10" fmla="*/ 1605321 h 2090288"/>
              <a:gd name="connsiteX11" fmla="*/ 2410244 w 2845473"/>
              <a:gd name="connsiteY11" fmla="*/ 1609753 h 2090288"/>
              <a:gd name="connsiteX12" fmla="*/ 2400359 w 2845473"/>
              <a:gd name="connsiteY12" fmla="*/ 1641598 h 2090288"/>
              <a:gd name="connsiteX13" fmla="*/ 1948848 w 2845473"/>
              <a:gd name="connsiteY13" fmla="*/ 1940879 h 2090288"/>
              <a:gd name="connsiteX14" fmla="*/ 1674874 w 2845473"/>
              <a:gd name="connsiteY14" fmla="*/ 1857192 h 2090288"/>
              <a:gd name="connsiteX15" fmla="*/ 1648751 w 2845473"/>
              <a:gd name="connsiteY15" fmla="*/ 1835638 h 2090288"/>
              <a:gd name="connsiteX16" fmla="*/ 1627797 w 2845473"/>
              <a:gd name="connsiteY16" fmla="*/ 1874244 h 2090288"/>
              <a:gd name="connsiteX17" fmla="*/ 1221465 w 2845473"/>
              <a:gd name="connsiteY17" fmla="*/ 2090288 h 2090288"/>
              <a:gd name="connsiteX18" fmla="*/ 815134 w 2845473"/>
              <a:gd name="connsiteY18" fmla="*/ 1874244 h 2090288"/>
              <a:gd name="connsiteX19" fmla="*/ 792359 w 2845473"/>
              <a:gd name="connsiteY19" fmla="*/ 1832284 h 2090288"/>
              <a:gd name="connsiteX20" fmla="*/ 787633 w 2845473"/>
              <a:gd name="connsiteY20" fmla="*/ 1833373 h 2090288"/>
              <a:gd name="connsiteX21" fmla="*/ 683537 w 2845473"/>
              <a:gd name="connsiteY21" fmla="*/ 1841249 h 2090288"/>
              <a:gd name="connsiteX22" fmla="*/ 0 w 2845473"/>
              <a:gd name="connsiteY22" fmla="*/ 1157712 h 2090288"/>
              <a:gd name="connsiteX23" fmla="*/ 417474 w 2845473"/>
              <a:gd name="connsiteY23" fmla="*/ 527891 h 2090288"/>
              <a:gd name="connsiteX24" fmla="*/ 480999 w 2845473"/>
              <a:gd name="connsiteY24" fmla="*/ 508171 h 2090288"/>
              <a:gd name="connsiteX25" fmla="*/ 508956 w 2845473"/>
              <a:gd name="connsiteY25" fmla="*/ 418108 h 2090288"/>
              <a:gd name="connsiteX26" fmla="*/ 960467 w 2845473"/>
              <a:gd name="connsiteY26" fmla="*/ 118827 h 2090288"/>
              <a:gd name="connsiteX27" fmla="*/ 1204377 w 2845473"/>
              <a:gd name="connsiteY27" fmla="*/ 183749 h 2090288"/>
              <a:gd name="connsiteX28" fmla="*/ 1207610 w 2845473"/>
              <a:gd name="connsiteY28" fmla="*/ 185989 h 2090288"/>
              <a:gd name="connsiteX29" fmla="*/ 1224742 w 2845473"/>
              <a:gd name="connsiteY29" fmla="*/ 154424 h 2090288"/>
              <a:gd name="connsiteX30" fmla="*/ 1515180 w 2845473"/>
              <a:gd name="connsiteY30" fmla="*/ 0 h 2090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845473" h="2090288">
                <a:moveTo>
                  <a:pt x="1515180" y="0"/>
                </a:moveTo>
                <a:cubicBezTo>
                  <a:pt x="1660261" y="0"/>
                  <a:pt x="1784739" y="88208"/>
                  <a:pt x="1837911" y="213920"/>
                </a:cubicBezTo>
                <a:lnTo>
                  <a:pt x="1844406" y="234844"/>
                </a:lnTo>
                <a:lnTo>
                  <a:pt x="1869160" y="227160"/>
                </a:lnTo>
                <a:cubicBezTo>
                  <a:pt x="1891961" y="222494"/>
                  <a:pt x="1915569" y="220044"/>
                  <a:pt x="1939749" y="220044"/>
                </a:cubicBezTo>
                <a:cubicBezTo>
                  <a:pt x="2133190" y="220044"/>
                  <a:pt x="2290005" y="376859"/>
                  <a:pt x="2290005" y="570300"/>
                </a:cubicBezTo>
                <a:cubicBezTo>
                  <a:pt x="2290005" y="594480"/>
                  <a:pt x="2287555" y="618088"/>
                  <a:pt x="2282889" y="640889"/>
                </a:cubicBezTo>
                <a:lnTo>
                  <a:pt x="2282356" y="642607"/>
                </a:lnTo>
                <a:lnTo>
                  <a:pt x="2355454" y="635238"/>
                </a:lnTo>
                <a:cubicBezTo>
                  <a:pt x="2626084" y="635238"/>
                  <a:pt x="2845473" y="854627"/>
                  <a:pt x="2845473" y="1125257"/>
                </a:cubicBezTo>
                <a:cubicBezTo>
                  <a:pt x="2845473" y="1362059"/>
                  <a:pt x="2677503" y="1559628"/>
                  <a:pt x="2454210" y="1605321"/>
                </a:cubicBezTo>
                <a:lnTo>
                  <a:pt x="2410244" y="1609753"/>
                </a:lnTo>
                <a:lnTo>
                  <a:pt x="2400359" y="1641598"/>
                </a:lnTo>
                <a:cubicBezTo>
                  <a:pt x="2325970" y="1817473"/>
                  <a:pt x="2151821" y="1940879"/>
                  <a:pt x="1948848" y="1940879"/>
                </a:cubicBezTo>
                <a:cubicBezTo>
                  <a:pt x="1847362" y="1940879"/>
                  <a:pt x="1753081" y="1910028"/>
                  <a:pt x="1674874" y="1857192"/>
                </a:cubicBezTo>
                <a:lnTo>
                  <a:pt x="1648751" y="1835638"/>
                </a:lnTo>
                <a:lnTo>
                  <a:pt x="1627797" y="1874244"/>
                </a:lnTo>
                <a:cubicBezTo>
                  <a:pt x="1539737" y="2004589"/>
                  <a:pt x="1390609" y="2090288"/>
                  <a:pt x="1221465" y="2090288"/>
                </a:cubicBezTo>
                <a:cubicBezTo>
                  <a:pt x="1052321" y="2090288"/>
                  <a:pt x="903193" y="2004589"/>
                  <a:pt x="815134" y="1874244"/>
                </a:cubicBezTo>
                <a:lnTo>
                  <a:pt x="792359" y="1832284"/>
                </a:lnTo>
                <a:lnTo>
                  <a:pt x="787633" y="1833373"/>
                </a:lnTo>
                <a:cubicBezTo>
                  <a:pt x="753691" y="1838560"/>
                  <a:pt x="718928" y="1841249"/>
                  <a:pt x="683537" y="1841249"/>
                </a:cubicBezTo>
                <a:cubicBezTo>
                  <a:pt x="306030" y="1841249"/>
                  <a:pt x="0" y="1535219"/>
                  <a:pt x="0" y="1157712"/>
                </a:cubicBezTo>
                <a:cubicBezTo>
                  <a:pt x="0" y="874582"/>
                  <a:pt x="172142" y="631657"/>
                  <a:pt x="417474" y="527891"/>
                </a:cubicBezTo>
                <a:lnTo>
                  <a:pt x="480999" y="508171"/>
                </a:lnTo>
                <a:lnTo>
                  <a:pt x="508956" y="418108"/>
                </a:lnTo>
                <a:cubicBezTo>
                  <a:pt x="583345" y="242233"/>
                  <a:pt x="757494" y="118827"/>
                  <a:pt x="960467" y="118827"/>
                </a:cubicBezTo>
                <a:cubicBezTo>
                  <a:pt x="1049267" y="118827"/>
                  <a:pt x="1132551" y="142448"/>
                  <a:pt x="1204377" y="183749"/>
                </a:cubicBezTo>
                <a:lnTo>
                  <a:pt x="1207610" y="185989"/>
                </a:lnTo>
                <a:lnTo>
                  <a:pt x="1224742" y="154424"/>
                </a:lnTo>
                <a:cubicBezTo>
                  <a:pt x="1287686" y="61256"/>
                  <a:pt x="1394279" y="0"/>
                  <a:pt x="1515180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</a:rPr>
              <a:t>JVM / JDK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DF6E2E8-5262-ED51-9906-194C9F88D59A}"/>
              </a:ext>
            </a:extLst>
          </p:cNvPr>
          <p:cNvSpPr/>
          <p:nvPr/>
        </p:nvSpPr>
        <p:spPr>
          <a:xfrm>
            <a:off x="953831" y="2028037"/>
            <a:ext cx="2845473" cy="1912553"/>
          </a:xfrm>
          <a:custGeom>
            <a:avLst/>
            <a:gdLst>
              <a:gd name="connsiteX0" fmla="*/ 1515180 w 2845473"/>
              <a:gd name="connsiteY0" fmla="*/ 0 h 2090288"/>
              <a:gd name="connsiteX1" fmla="*/ 1837911 w 2845473"/>
              <a:gd name="connsiteY1" fmla="*/ 213920 h 2090288"/>
              <a:gd name="connsiteX2" fmla="*/ 1844406 w 2845473"/>
              <a:gd name="connsiteY2" fmla="*/ 234844 h 2090288"/>
              <a:gd name="connsiteX3" fmla="*/ 1869160 w 2845473"/>
              <a:gd name="connsiteY3" fmla="*/ 227160 h 2090288"/>
              <a:gd name="connsiteX4" fmla="*/ 1939749 w 2845473"/>
              <a:gd name="connsiteY4" fmla="*/ 220044 h 2090288"/>
              <a:gd name="connsiteX5" fmla="*/ 2290005 w 2845473"/>
              <a:gd name="connsiteY5" fmla="*/ 570300 h 2090288"/>
              <a:gd name="connsiteX6" fmla="*/ 2282889 w 2845473"/>
              <a:gd name="connsiteY6" fmla="*/ 640889 h 2090288"/>
              <a:gd name="connsiteX7" fmla="*/ 2282356 w 2845473"/>
              <a:gd name="connsiteY7" fmla="*/ 642607 h 2090288"/>
              <a:gd name="connsiteX8" fmla="*/ 2355454 w 2845473"/>
              <a:gd name="connsiteY8" fmla="*/ 635238 h 2090288"/>
              <a:gd name="connsiteX9" fmla="*/ 2845473 w 2845473"/>
              <a:gd name="connsiteY9" fmla="*/ 1125257 h 2090288"/>
              <a:gd name="connsiteX10" fmla="*/ 2454210 w 2845473"/>
              <a:gd name="connsiteY10" fmla="*/ 1605321 h 2090288"/>
              <a:gd name="connsiteX11" fmla="*/ 2410244 w 2845473"/>
              <a:gd name="connsiteY11" fmla="*/ 1609753 h 2090288"/>
              <a:gd name="connsiteX12" fmla="*/ 2400359 w 2845473"/>
              <a:gd name="connsiteY12" fmla="*/ 1641598 h 2090288"/>
              <a:gd name="connsiteX13" fmla="*/ 1948848 w 2845473"/>
              <a:gd name="connsiteY13" fmla="*/ 1940879 h 2090288"/>
              <a:gd name="connsiteX14" fmla="*/ 1674874 w 2845473"/>
              <a:gd name="connsiteY14" fmla="*/ 1857192 h 2090288"/>
              <a:gd name="connsiteX15" fmla="*/ 1648751 w 2845473"/>
              <a:gd name="connsiteY15" fmla="*/ 1835638 h 2090288"/>
              <a:gd name="connsiteX16" fmla="*/ 1627797 w 2845473"/>
              <a:gd name="connsiteY16" fmla="*/ 1874244 h 2090288"/>
              <a:gd name="connsiteX17" fmla="*/ 1221465 w 2845473"/>
              <a:gd name="connsiteY17" fmla="*/ 2090288 h 2090288"/>
              <a:gd name="connsiteX18" fmla="*/ 815134 w 2845473"/>
              <a:gd name="connsiteY18" fmla="*/ 1874244 h 2090288"/>
              <a:gd name="connsiteX19" fmla="*/ 792359 w 2845473"/>
              <a:gd name="connsiteY19" fmla="*/ 1832284 h 2090288"/>
              <a:gd name="connsiteX20" fmla="*/ 787633 w 2845473"/>
              <a:gd name="connsiteY20" fmla="*/ 1833373 h 2090288"/>
              <a:gd name="connsiteX21" fmla="*/ 683537 w 2845473"/>
              <a:gd name="connsiteY21" fmla="*/ 1841249 h 2090288"/>
              <a:gd name="connsiteX22" fmla="*/ 0 w 2845473"/>
              <a:gd name="connsiteY22" fmla="*/ 1157712 h 2090288"/>
              <a:gd name="connsiteX23" fmla="*/ 417474 w 2845473"/>
              <a:gd name="connsiteY23" fmla="*/ 527891 h 2090288"/>
              <a:gd name="connsiteX24" fmla="*/ 480999 w 2845473"/>
              <a:gd name="connsiteY24" fmla="*/ 508171 h 2090288"/>
              <a:gd name="connsiteX25" fmla="*/ 508956 w 2845473"/>
              <a:gd name="connsiteY25" fmla="*/ 418108 h 2090288"/>
              <a:gd name="connsiteX26" fmla="*/ 960467 w 2845473"/>
              <a:gd name="connsiteY26" fmla="*/ 118827 h 2090288"/>
              <a:gd name="connsiteX27" fmla="*/ 1204377 w 2845473"/>
              <a:gd name="connsiteY27" fmla="*/ 183749 h 2090288"/>
              <a:gd name="connsiteX28" fmla="*/ 1207610 w 2845473"/>
              <a:gd name="connsiteY28" fmla="*/ 185989 h 2090288"/>
              <a:gd name="connsiteX29" fmla="*/ 1224742 w 2845473"/>
              <a:gd name="connsiteY29" fmla="*/ 154424 h 2090288"/>
              <a:gd name="connsiteX30" fmla="*/ 1515180 w 2845473"/>
              <a:gd name="connsiteY30" fmla="*/ 0 h 2090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845473" h="2090288">
                <a:moveTo>
                  <a:pt x="1515180" y="0"/>
                </a:moveTo>
                <a:cubicBezTo>
                  <a:pt x="1660261" y="0"/>
                  <a:pt x="1784739" y="88208"/>
                  <a:pt x="1837911" y="213920"/>
                </a:cubicBezTo>
                <a:lnTo>
                  <a:pt x="1844406" y="234844"/>
                </a:lnTo>
                <a:lnTo>
                  <a:pt x="1869160" y="227160"/>
                </a:lnTo>
                <a:cubicBezTo>
                  <a:pt x="1891961" y="222494"/>
                  <a:pt x="1915569" y="220044"/>
                  <a:pt x="1939749" y="220044"/>
                </a:cubicBezTo>
                <a:cubicBezTo>
                  <a:pt x="2133190" y="220044"/>
                  <a:pt x="2290005" y="376859"/>
                  <a:pt x="2290005" y="570300"/>
                </a:cubicBezTo>
                <a:cubicBezTo>
                  <a:pt x="2290005" y="594480"/>
                  <a:pt x="2287555" y="618088"/>
                  <a:pt x="2282889" y="640889"/>
                </a:cubicBezTo>
                <a:lnTo>
                  <a:pt x="2282356" y="642607"/>
                </a:lnTo>
                <a:lnTo>
                  <a:pt x="2355454" y="635238"/>
                </a:lnTo>
                <a:cubicBezTo>
                  <a:pt x="2626084" y="635238"/>
                  <a:pt x="2845473" y="854627"/>
                  <a:pt x="2845473" y="1125257"/>
                </a:cubicBezTo>
                <a:cubicBezTo>
                  <a:pt x="2845473" y="1362059"/>
                  <a:pt x="2677503" y="1559628"/>
                  <a:pt x="2454210" y="1605321"/>
                </a:cubicBezTo>
                <a:lnTo>
                  <a:pt x="2410244" y="1609753"/>
                </a:lnTo>
                <a:lnTo>
                  <a:pt x="2400359" y="1641598"/>
                </a:lnTo>
                <a:cubicBezTo>
                  <a:pt x="2325970" y="1817473"/>
                  <a:pt x="2151821" y="1940879"/>
                  <a:pt x="1948848" y="1940879"/>
                </a:cubicBezTo>
                <a:cubicBezTo>
                  <a:pt x="1847362" y="1940879"/>
                  <a:pt x="1753081" y="1910028"/>
                  <a:pt x="1674874" y="1857192"/>
                </a:cubicBezTo>
                <a:lnTo>
                  <a:pt x="1648751" y="1835638"/>
                </a:lnTo>
                <a:lnTo>
                  <a:pt x="1627797" y="1874244"/>
                </a:lnTo>
                <a:cubicBezTo>
                  <a:pt x="1539737" y="2004589"/>
                  <a:pt x="1390609" y="2090288"/>
                  <a:pt x="1221465" y="2090288"/>
                </a:cubicBezTo>
                <a:cubicBezTo>
                  <a:pt x="1052321" y="2090288"/>
                  <a:pt x="903193" y="2004589"/>
                  <a:pt x="815134" y="1874244"/>
                </a:cubicBezTo>
                <a:lnTo>
                  <a:pt x="792359" y="1832284"/>
                </a:lnTo>
                <a:lnTo>
                  <a:pt x="787633" y="1833373"/>
                </a:lnTo>
                <a:cubicBezTo>
                  <a:pt x="753691" y="1838560"/>
                  <a:pt x="718928" y="1841249"/>
                  <a:pt x="683537" y="1841249"/>
                </a:cubicBezTo>
                <a:cubicBezTo>
                  <a:pt x="306030" y="1841249"/>
                  <a:pt x="0" y="1535219"/>
                  <a:pt x="0" y="1157712"/>
                </a:cubicBezTo>
                <a:cubicBezTo>
                  <a:pt x="0" y="874582"/>
                  <a:pt x="172142" y="631657"/>
                  <a:pt x="417474" y="527891"/>
                </a:cubicBezTo>
                <a:lnTo>
                  <a:pt x="480999" y="508171"/>
                </a:lnTo>
                <a:lnTo>
                  <a:pt x="508956" y="418108"/>
                </a:lnTo>
                <a:cubicBezTo>
                  <a:pt x="583345" y="242233"/>
                  <a:pt x="757494" y="118827"/>
                  <a:pt x="960467" y="118827"/>
                </a:cubicBezTo>
                <a:cubicBezTo>
                  <a:pt x="1049267" y="118827"/>
                  <a:pt x="1132551" y="142448"/>
                  <a:pt x="1204377" y="183749"/>
                </a:cubicBezTo>
                <a:lnTo>
                  <a:pt x="1207610" y="185989"/>
                </a:lnTo>
                <a:lnTo>
                  <a:pt x="1224742" y="154424"/>
                </a:lnTo>
                <a:cubicBezTo>
                  <a:pt x="1287686" y="61256"/>
                  <a:pt x="1394279" y="0"/>
                  <a:pt x="151518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</a:rPr>
              <a:t>Algoritmo / Programa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412D7D7-92DB-D0D5-87C9-F2AD916D1B43}"/>
              </a:ext>
            </a:extLst>
          </p:cNvPr>
          <p:cNvSpPr/>
          <p:nvPr/>
        </p:nvSpPr>
        <p:spPr>
          <a:xfrm>
            <a:off x="8087666" y="1745716"/>
            <a:ext cx="2845473" cy="1912553"/>
          </a:xfrm>
          <a:custGeom>
            <a:avLst/>
            <a:gdLst>
              <a:gd name="connsiteX0" fmla="*/ 1515180 w 2845473"/>
              <a:gd name="connsiteY0" fmla="*/ 0 h 2090288"/>
              <a:gd name="connsiteX1" fmla="*/ 1837911 w 2845473"/>
              <a:gd name="connsiteY1" fmla="*/ 213920 h 2090288"/>
              <a:gd name="connsiteX2" fmla="*/ 1844406 w 2845473"/>
              <a:gd name="connsiteY2" fmla="*/ 234844 h 2090288"/>
              <a:gd name="connsiteX3" fmla="*/ 1869160 w 2845473"/>
              <a:gd name="connsiteY3" fmla="*/ 227160 h 2090288"/>
              <a:gd name="connsiteX4" fmla="*/ 1939749 w 2845473"/>
              <a:gd name="connsiteY4" fmla="*/ 220044 h 2090288"/>
              <a:gd name="connsiteX5" fmla="*/ 2290005 w 2845473"/>
              <a:gd name="connsiteY5" fmla="*/ 570300 h 2090288"/>
              <a:gd name="connsiteX6" fmla="*/ 2282889 w 2845473"/>
              <a:gd name="connsiteY6" fmla="*/ 640889 h 2090288"/>
              <a:gd name="connsiteX7" fmla="*/ 2282356 w 2845473"/>
              <a:gd name="connsiteY7" fmla="*/ 642607 h 2090288"/>
              <a:gd name="connsiteX8" fmla="*/ 2355454 w 2845473"/>
              <a:gd name="connsiteY8" fmla="*/ 635238 h 2090288"/>
              <a:gd name="connsiteX9" fmla="*/ 2845473 w 2845473"/>
              <a:gd name="connsiteY9" fmla="*/ 1125257 h 2090288"/>
              <a:gd name="connsiteX10" fmla="*/ 2454210 w 2845473"/>
              <a:gd name="connsiteY10" fmla="*/ 1605321 h 2090288"/>
              <a:gd name="connsiteX11" fmla="*/ 2410244 w 2845473"/>
              <a:gd name="connsiteY11" fmla="*/ 1609753 h 2090288"/>
              <a:gd name="connsiteX12" fmla="*/ 2400359 w 2845473"/>
              <a:gd name="connsiteY12" fmla="*/ 1641598 h 2090288"/>
              <a:gd name="connsiteX13" fmla="*/ 1948848 w 2845473"/>
              <a:gd name="connsiteY13" fmla="*/ 1940879 h 2090288"/>
              <a:gd name="connsiteX14" fmla="*/ 1674874 w 2845473"/>
              <a:gd name="connsiteY14" fmla="*/ 1857192 h 2090288"/>
              <a:gd name="connsiteX15" fmla="*/ 1648751 w 2845473"/>
              <a:gd name="connsiteY15" fmla="*/ 1835638 h 2090288"/>
              <a:gd name="connsiteX16" fmla="*/ 1627797 w 2845473"/>
              <a:gd name="connsiteY16" fmla="*/ 1874244 h 2090288"/>
              <a:gd name="connsiteX17" fmla="*/ 1221465 w 2845473"/>
              <a:gd name="connsiteY17" fmla="*/ 2090288 h 2090288"/>
              <a:gd name="connsiteX18" fmla="*/ 815134 w 2845473"/>
              <a:gd name="connsiteY18" fmla="*/ 1874244 h 2090288"/>
              <a:gd name="connsiteX19" fmla="*/ 792359 w 2845473"/>
              <a:gd name="connsiteY19" fmla="*/ 1832284 h 2090288"/>
              <a:gd name="connsiteX20" fmla="*/ 787633 w 2845473"/>
              <a:gd name="connsiteY20" fmla="*/ 1833373 h 2090288"/>
              <a:gd name="connsiteX21" fmla="*/ 683537 w 2845473"/>
              <a:gd name="connsiteY21" fmla="*/ 1841249 h 2090288"/>
              <a:gd name="connsiteX22" fmla="*/ 0 w 2845473"/>
              <a:gd name="connsiteY22" fmla="*/ 1157712 h 2090288"/>
              <a:gd name="connsiteX23" fmla="*/ 417474 w 2845473"/>
              <a:gd name="connsiteY23" fmla="*/ 527891 h 2090288"/>
              <a:gd name="connsiteX24" fmla="*/ 480999 w 2845473"/>
              <a:gd name="connsiteY24" fmla="*/ 508171 h 2090288"/>
              <a:gd name="connsiteX25" fmla="*/ 508956 w 2845473"/>
              <a:gd name="connsiteY25" fmla="*/ 418108 h 2090288"/>
              <a:gd name="connsiteX26" fmla="*/ 960467 w 2845473"/>
              <a:gd name="connsiteY26" fmla="*/ 118827 h 2090288"/>
              <a:gd name="connsiteX27" fmla="*/ 1204377 w 2845473"/>
              <a:gd name="connsiteY27" fmla="*/ 183749 h 2090288"/>
              <a:gd name="connsiteX28" fmla="*/ 1207610 w 2845473"/>
              <a:gd name="connsiteY28" fmla="*/ 185989 h 2090288"/>
              <a:gd name="connsiteX29" fmla="*/ 1224742 w 2845473"/>
              <a:gd name="connsiteY29" fmla="*/ 154424 h 2090288"/>
              <a:gd name="connsiteX30" fmla="*/ 1515180 w 2845473"/>
              <a:gd name="connsiteY30" fmla="*/ 0 h 2090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845473" h="2090288">
                <a:moveTo>
                  <a:pt x="1515180" y="0"/>
                </a:moveTo>
                <a:cubicBezTo>
                  <a:pt x="1660261" y="0"/>
                  <a:pt x="1784739" y="88208"/>
                  <a:pt x="1837911" y="213920"/>
                </a:cubicBezTo>
                <a:lnTo>
                  <a:pt x="1844406" y="234844"/>
                </a:lnTo>
                <a:lnTo>
                  <a:pt x="1869160" y="227160"/>
                </a:lnTo>
                <a:cubicBezTo>
                  <a:pt x="1891961" y="222494"/>
                  <a:pt x="1915569" y="220044"/>
                  <a:pt x="1939749" y="220044"/>
                </a:cubicBezTo>
                <a:cubicBezTo>
                  <a:pt x="2133190" y="220044"/>
                  <a:pt x="2290005" y="376859"/>
                  <a:pt x="2290005" y="570300"/>
                </a:cubicBezTo>
                <a:cubicBezTo>
                  <a:pt x="2290005" y="594480"/>
                  <a:pt x="2287555" y="618088"/>
                  <a:pt x="2282889" y="640889"/>
                </a:cubicBezTo>
                <a:lnTo>
                  <a:pt x="2282356" y="642607"/>
                </a:lnTo>
                <a:lnTo>
                  <a:pt x="2355454" y="635238"/>
                </a:lnTo>
                <a:cubicBezTo>
                  <a:pt x="2626084" y="635238"/>
                  <a:pt x="2845473" y="854627"/>
                  <a:pt x="2845473" y="1125257"/>
                </a:cubicBezTo>
                <a:cubicBezTo>
                  <a:pt x="2845473" y="1362059"/>
                  <a:pt x="2677503" y="1559628"/>
                  <a:pt x="2454210" y="1605321"/>
                </a:cubicBezTo>
                <a:lnTo>
                  <a:pt x="2410244" y="1609753"/>
                </a:lnTo>
                <a:lnTo>
                  <a:pt x="2400359" y="1641598"/>
                </a:lnTo>
                <a:cubicBezTo>
                  <a:pt x="2325970" y="1817473"/>
                  <a:pt x="2151821" y="1940879"/>
                  <a:pt x="1948848" y="1940879"/>
                </a:cubicBezTo>
                <a:cubicBezTo>
                  <a:pt x="1847362" y="1940879"/>
                  <a:pt x="1753081" y="1910028"/>
                  <a:pt x="1674874" y="1857192"/>
                </a:cubicBezTo>
                <a:lnTo>
                  <a:pt x="1648751" y="1835638"/>
                </a:lnTo>
                <a:lnTo>
                  <a:pt x="1627797" y="1874244"/>
                </a:lnTo>
                <a:cubicBezTo>
                  <a:pt x="1539737" y="2004589"/>
                  <a:pt x="1390609" y="2090288"/>
                  <a:pt x="1221465" y="2090288"/>
                </a:cubicBezTo>
                <a:cubicBezTo>
                  <a:pt x="1052321" y="2090288"/>
                  <a:pt x="903193" y="2004589"/>
                  <a:pt x="815134" y="1874244"/>
                </a:cubicBezTo>
                <a:lnTo>
                  <a:pt x="792359" y="1832284"/>
                </a:lnTo>
                <a:lnTo>
                  <a:pt x="787633" y="1833373"/>
                </a:lnTo>
                <a:cubicBezTo>
                  <a:pt x="753691" y="1838560"/>
                  <a:pt x="718928" y="1841249"/>
                  <a:pt x="683537" y="1841249"/>
                </a:cubicBezTo>
                <a:cubicBezTo>
                  <a:pt x="306030" y="1841249"/>
                  <a:pt x="0" y="1535219"/>
                  <a:pt x="0" y="1157712"/>
                </a:cubicBezTo>
                <a:cubicBezTo>
                  <a:pt x="0" y="874582"/>
                  <a:pt x="172142" y="631657"/>
                  <a:pt x="417474" y="527891"/>
                </a:cubicBezTo>
                <a:lnTo>
                  <a:pt x="480999" y="508171"/>
                </a:lnTo>
                <a:lnTo>
                  <a:pt x="508956" y="418108"/>
                </a:lnTo>
                <a:cubicBezTo>
                  <a:pt x="583345" y="242233"/>
                  <a:pt x="757494" y="118827"/>
                  <a:pt x="960467" y="118827"/>
                </a:cubicBezTo>
                <a:cubicBezTo>
                  <a:pt x="1049267" y="118827"/>
                  <a:pt x="1132551" y="142448"/>
                  <a:pt x="1204377" y="183749"/>
                </a:cubicBezTo>
                <a:lnTo>
                  <a:pt x="1207610" y="185989"/>
                </a:lnTo>
                <a:lnTo>
                  <a:pt x="1224742" y="154424"/>
                </a:lnTo>
                <a:cubicBezTo>
                  <a:pt x="1287686" y="61256"/>
                  <a:pt x="1394279" y="0"/>
                  <a:pt x="151518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</a:t>
            </a:r>
            <a:r>
              <a:rPr lang="es-ES" sz="2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s-ES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class</a:t>
            </a:r>
            <a:endParaRPr lang="en-US" sz="24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F1DD2FE-2105-A6FE-92E8-FDCC599DA76E}"/>
              </a:ext>
            </a:extLst>
          </p:cNvPr>
          <p:cNvSpPr/>
          <p:nvPr/>
        </p:nvSpPr>
        <p:spPr>
          <a:xfrm>
            <a:off x="7665053" y="4051033"/>
            <a:ext cx="2845473" cy="1912553"/>
          </a:xfrm>
          <a:custGeom>
            <a:avLst/>
            <a:gdLst>
              <a:gd name="connsiteX0" fmla="*/ 1515180 w 2845473"/>
              <a:gd name="connsiteY0" fmla="*/ 0 h 2090288"/>
              <a:gd name="connsiteX1" fmla="*/ 1837911 w 2845473"/>
              <a:gd name="connsiteY1" fmla="*/ 213920 h 2090288"/>
              <a:gd name="connsiteX2" fmla="*/ 1844406 w 2845473"/>
              <a:gd name="connsiteY2" fmla="*/ 234844 h 2090288"/>
              <a:gd name="connsiteX3" fmla="*/ 1869160 w 2845473"/>
              <a:gd name="connsiteY3" fmla="*/ 227160 h 2090288"/>
              <a:gd name="connsiteX4" fmla="*/ 1939749 w 2845473"/>
              <a:gd name="connsiteY4" fmla="*/ 220044 h 2090288"/>
              <a:gd name="connsiteX5" fmla="*/ 2290005 w 2845473"/>
              <a:gd name="connsiteY5" fmla="*/ 570300 h 2090288"/>
              <a:gd name="connsiteX6" fmla="*/ 2282889 w 2845473"/>
              <a:gd name="connsiteY6" fmla="*/ 640889 h 2090288"/>
              <a:gd name="connsiteX7" fmla="*/ 2282356 w 2845473"/>
              <a:gd name="connsiteY7" fmla="*/ 642607 h 2090288"/>
              <a:gd name="connsiteX8" fmla="*/ 2355454 w 2845473"/>
              <a:gd name="connsiteY8" fmla="*/ 635238 h 2090288"/>
              <a:gd name="connsiteX9" fmla="*/ 2845473 w 2845473"/>
              <a:gd name="connsiteY9" fmla="*/ 1125257 h 2090288"/>
              <a:gd name="connsiteX10" fmla="*/ 2454210 w 2845473"/>
              <a:gd name="connsiteY10" fmla="*/ 1605321 h 2090288"/>
              <a:gd name="connsiteX11" fmla="*/ 2410244 w 2845473"/>
              <a:gd name="connsiteY11" fmla="*/ 1609753 h 2090288"/>
              <a:gd name="connsiteX12" fmla="*/ 2400359 w 2845473"/>
              <a:gd name="connsiteY12" fmla="*/ 1641598 h 2090288"/>
              <a:gd name="connsiteX13" fmla="*/ 1948848 w 2845473"/>
              <a:gd name="connsiteY13" fmla="*/ 1940879 h 2090288"/>
              <a:gd name="connsiteX14" fmla="*/ 1674874 w 2845473"/>
              <a:gd name="connsiteY14" fmla="*/ 1857192 h 2090288"/>
              <a:gd name="connsiteX15" fmla="*/ 1648751 w 2845473"/>
              <a:gd name="connsiteY15" fmla="*/ 1835638 h 2090288"/>
              <a:gd name="connsiteX16" fmla="*/ 1627797 w 2845473"/>
              <a:gd name="connsiteY16" fmla="*/ 1874244 h 2090288"/>
              <a:gd name="connsiteX17" fmla="*/ 1221465 w 2845473"/>
              <a:gd name="connsiteY17" fmla="*/ 2090288 h 2090288"/>
              <a:gd name="connsiteX18" fmla="*/ 815134 w 2845473"/>
              <a:gd name="connsiteY18" fmla="*/ 1874244 h 2090288"/>
              <a:gd name="connsiteX19" fmla="*/ 792359 w 2845473"/>
              <a:gd name="connsiteY19" fmla="*/ 1832284 h 2090288"/>
              <a:gd name="connsiteX20" fmla="*/ 787633 w 2845473"/>
              <a:gd name="connsiteY20" fmla="*/ 1833373 h 2090288"/>
              <a:gd name="connsiteX21" fmla="*/ 683537 w 2845473"/>
              <a:gd name="connsiteY21" fmla="*/ 1841249 h 2090288"/>
              <a:gd name="connsiteX22" fmla="*/ 0 w 2845473"/>
              <a:gd name="connsiteY22" fmla="*/ 1157712 h 2090288"/>
              <a:gd name="connsiteX23" fmla="*/ 417474 w 2845473"/>
              <a:gd name="connsiteY23" fmla="*/ 527891 h 2090288"/>
              <a:gd name="connsiteX24" fmla="*/ 480999 w 2845473"/>
              <a:gd name="connsiteY24" fmla="*/ 508171 h 2090288"/>
              <a:gd name="connsiteX25" fmla="*/ 508956 w 2845473"/>
              <a:gd name="connsiteY25" fmla="*/ 418108 h 2090288"/>
              <a:gd name="connsiteX26" fmla="*/ 960467 w 2845473"/>
              <a:gd name="connsiteY26" fmla="*/ 118827 h 2090288"/>
              <a:gd name="connsiteX27" fmla="*/ 1204377 w 2845473"/>
              <a:gd name="connsiteY27" fmla="*/ 183749 h 2090288"/>
              <a:gd name="connsiteX28" fmla="*/ 1207610 w 2845473"/>
              <a:gd name="connsiteY28" fmla="*/ 185989 h 2090288"/>
              <a:gd name="connsiteX29" fmla="*/ 1224742 w 2845473"/>
              <a:gd name="connsiteY29" fmla="*/ 154424 h 2090288"/>
              <a:gd name="connsiteX30" fmla="*/ 1515180 w 2845473"/>
              <a:gd name="connsiteY30" fmla="*/ 0 h 2090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845473" h="2090288">
                <a:moveTo>
                  <a:pt x="1515180" y="0"/>
                </a:moveTo>
                <a:cubicBezTo>
                  <a:pt x="1660261" y="0"/>
                  <a:pt x="1784739" y="88208"/>
                  <a:pt x="1837911" y="213920"/>
                </a:cubicBezTo>
                <a:lnTo>
                  <a:pt x="1844406" y="234844"/>
                </a:lnTo>
                <a:lnTo>
                  <a:pt x="1869160" y="227160"/>
                </a:lnTo>
                <a:cubicBezTo>
                  <a:pt x="1891961" y="222494"/>
                  <a:pt x="1915569" y="220044"/>
                  <a:pt x="1939749" y="220044"/>
                </a:cubicBezTo>
                <a:cubicBezTo>
                  <a:pt x="2133190" y="220044"/>
                  <a:pt x="2290005" y="376859"/>
                  <a:pt x="2290005" y="570300"/>
                </a:cubicBezTo>
                <a:cubicBezTo>
                  <a:pt x="2290005" y="594480"/>
                  <a:pt x="2287555" y="618088"/>
                  <a:pt x="2282889" y="640889"/>
                </a:cubicBezTo>
                <a:lnTo>
                  <a:pt x="2282356" y="642607"/>
                </a:lnTo>
                <a:lnTo>
                  <a:pt x="2355454" y="635238"/>
                </a:lnTo>
                <a:cubicBezTo>
                  <a:pt x="2626084" y="635238"/>
                  <a:pt x="2845473" y="854627"/>
                  <a:pt x="2845473" y="1125257"/>
                </a:cubicBezTo>
                <a:cubicBezTo>
                  <a:pt x="2845473" y="1362059"/>
                  <a:pt x="2677503" y="1559628"/>
                  <a:pt x="2454210" y="1605321"/>
                </a:cubicBezTo>
                <a:lnTo>
                  <a:pt x="2410244" y="1609753"/>
                </a:lnTo>
                <a:lnTo>
                  <a:pt x="2400359" y="1641598"/>
                </a:lnTo>
                <a:cubicBezTo>
                  <a:pt x="2325970" y="1817473"/>
                  <a:pt x="2151821" y="1940879"/>
                  <a:pt x="1948848" y="1940879"/>
                </a:cubicBezTo>
                <a:cubicBezTo>
                  <a:pt x="1847362" y="1940879"/>
                  <a:pt x="1753081" y="1910028"/>
                  <a:pt x="1674874" y="1857192"/>
                </a:cubicBezTo>
                <a:lnTo>
                  <a:pt x="1648751" y="1835638"/>
                </a:lnTo>
                <a:lnTo>
                  <a:pt x="1627797" y="1874244"/>
                </a:lnTo>
                <a:cubicBezTo>
                  <a:pt x="1539737" y="2004589"/>
                  <a:pt x="1390609" y="2090288"/>
                  <a:pt x="1221465" y="2090288"/>
                </a:cubicBezTo>
                <a:cubicBezTo>
                  <a:pt x="1052321" y="2090288"/>
                  <a:pt x="903193" y="2004589"/>
                  <a:pt x="815134" y="1874244"/>
                </a:cubicBezTo>
                <a:lnTo>
                  <a:pt x="792359" y="1832284"/>
                </a:lnTo>
                <a:lnTo>
                  <a:pt x="787633" y="1833373"/>
                </a:lnTo>
                <a:cubicBezTo>
                  <a:pt x="753691" y="1838560"/>
                  <a:pt x="718928" y="1841249"/>
                  <a:pt x="683537" y="1841249"/>
                </a:cubicBezTo>
                <a:cubicBezTo>
                  <a:pt x="306030" y="1841249"/>
                  <a:pt x="0" y="1535219"/>
                  <a:pt x="0" y="1157712"/>
                </a:cubicBezTo>
                <a:cubicBezTo>
                  <a:pt x="0" y="874582"/>
                  <a:pt x="172142" y="631657"/>
                  <a:pt x="417474" y="527891"/>
                </a:cubicBezTo>
                <a:lnTo>
                  <a:pt x="480999" y="508171"/>
                </a:lnTo>
                <a:lnTo>
                  <a:pt x="508956" y="418108"/>
                </a:lnTo>
                <a:cubicBezTo>
                  <a:pt x="583345" y="242233"/>
                  <a:pt x="757494" y="118827"/>
                  <a:pt x="960467" y="118827"/>
                </a:cubicBezTo>
                <a:cubicBezTo>
                  <a:pt x="1049267" y="118827"/>
                  <a:pt x="1132551" y="142448"/>
                  <a:pt x="1204377" y="183749"/>
                </a:cubicBezTo>
                <a:lnTo>
                  <a:pt x="1207610" y="185989"/>
                </a:lnTo>
                <a:lnTo>
                  <a:pt x="1224742" y="154424"/>
                </a:lnTo>
                <a:cubicBezTo>
                  <a:pt x="1287686" y="61256"/>
                  <a:pt x="1394279" y="0"/>
                  <a:pt x="151518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</a:rPr>
              <a:t>Método </a:t>
            </a:r>
            <a:r>
              <a:rPr lang="es-ES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main</a:t>
            </a:r>
            <a:endParaRPr lang="en-US" sz="24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9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lowchart: Delay 23">
            <a:extLst>
              <a:ext uri="{FF2B5EF4-FFF2-40B4-BE49-F238E27FC236}">
                <a16:creationId xmlns:a16="http://schemas.microsoft.com/office/drawing/2014/main" id="{20A1C7E6-FF6D-F3A4-61D9-3E00E5EF46A7}"/>
              </a:ext>
            </a:extLst>
          </p:cNvPr>
          <p:cNvSpPr/>
          <p:nvPr/>
        </p:nvSpPr>
        <p:spPr>
          <a:xfrm rot="16200000">
            <a:off x="4088230" y="2477839"/>
            <a:ext cx="4339856" cy="4432044"/>
          </a:xfrm>
          <a:prstGeom prst="flowChartDelay">
            <a:avLst/>
          </a:prstGeom>
          <a:solidFill>
            <a:srgbClr val="8E9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5BF79-0658-35D8-EE42-F107C0C5A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92" r="25945"/>
          <a:stretch/>
        </p:blipFill>
        <p:spPr>
          <a:xfrm>
            <a:off x="4471737" y="3444513"/>
            <a:ext cx="3574434" cy="34265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9C4FC0-94CB-C0F6-8A83-2E9D719AA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Dudas de la clase anterior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8ACFEC-C1D6-EF0F-1C00-676A5733C9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>
                <a:solidFill>
                  <a:schemeClr val="bg1">
                    <a:lumMod val="75000"/>
                  </a:schemeClr>
                </a:solidFill>
              </a:rPr>
              <a:t>6</a:t>
            </a:fld>
            <a:endParaRPr lang="es-PE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BF12B6F-531E-0473-1994-213A98A3A878}"/>
              </a:ext>
            </a:extLst>
          </p:cNvPr>
          <p:cNvSpPr/>
          <p:nvPr/>
        </p:nvSpPr>
        <p:spPr>
          <a:xfrm>
            <a:off x="4309442" y="2513473"/>
            <a:ext cx="2845473" cy="1912553"/>
          </a:xfrm>
          <a:custGeom>
            <a:avLst/>
            <a:gdLst>
              <a:gd name="connsiteX0" fmla="*/ 1515180 w 2845473"/>
              <a:gd name="connsiteY0" fmla="*/ 0 h 2090288"/>
              <a:gd name="connsiteX1" fmla="*/ 1837911 w 2845473"/>
              <a:gd name="connsiteY1" fmla="*/ 213920 h 2090288"/>
              <a:gd name="connsiteX2" fmla="*/ 1844406 w 2845473"/>
              <a:gd name="connsiteY2" fmla="*/ 234844 h 2090288"/>
              <a:gd name="connsiteX3" fmla="*/ 1869160 w 2845473"/>
              <a:gd name="connsiteY3" fmla="*/ 227160 h 2090288"/>
              <a:gd name="connsiteX4" fmla="*/ 1939749 w 2845473"/>
              <a:gd name="connsiteY4" fmla="*/ 220044 h 2090288"/>
              <a:gd name="connsiteX5" fmla="*/ 2290005 w 2845473"/>
              <a:gd name="connsiteY5" fmla="*/ 570300 h 2090288"/>
              <a:gd name="connsiteX6" fmla="*/ 2282889 w 2845473"/>
              <a:gd name="connsiteY6" fmla="*/ 640889 h 2090288"/>
              <a:gd name="connsiteX7" fmla="*/ 2282356 w 2845473"/>
              <a:gd name="connsiteY7" fmla="*/ 642607 h 2090288"/>
              <a:gd name="connsiteX8" fmla="*/ 2355454 w 2845473"/>
              <a:gd name="connsiteY8" fmla="*/ 635238 h 2090288"/>
              <a:gd name="connsiteX9" fmla="*/ 2845473 w 2845473"/>
              <a:gd name="connsiteY9" fmla="*/ 1125257 h 2090288"/>
              <a:gd name="connsiteX10" fmla="*/ 2454210 w 2845473"/>
              <a:gd name="connsiteY10" fmla="*/ 1605321 h 2090288"/>
              <a:gd name="connsiteX11" fmla="*/ 2410244 w 2845473"/>
              <a:gd name="connsiteY11" fmla="*/ 1609753 h 2090288"/>
              <a:gd name="connsiteX12" fmla="*/ 2400359 w 2845473"/>
              <a:gd name="connsiteY12" fmla="*/ 1641598 h 2090288"/>
              <a:gd name="connsiteX13" fmla="*/ 1948848 w 2845473"/>
              <a:gd name="connsiteY13" fmla="*/ 1940879 h 2090288"/>
              <a:gd name="connsiteX14" fmla="*/ 1674874 w 2845473"/>
              <a:gd name="connsiteY14" fmla="*/ 1857192 h 2090288"/>
              <a:gd name="connsiteX15" fmla="*/ 1648751 w 2845473"/>
              <a:gd name="connsiteY15" fmla="*/ 1835638 h 2090288"/>
              <a:gd name="connsiteX16" fmla="*/ 1627797 w 2845473"/>
              <a:gd name="connsiteY16" fmla="*/ 1874244 h 2090288"/>
              <a:gd name="connsiteX17" fmla="*/ 1221465 w 2845473"/>
              <a:gd name="connsiteY17" fmla="*/ 2090288 h 2090288"/>
              <a:gd name="connsiteX18" fmla="*/ 815134 w 2845473"/>
              <a:gd name="connsiteY18" fmla="*/ 1874244 h 2090288"/>
              <a:gd name="connsiteX19" fmla="*/ 792359 w 2845473"/>
              <a:gd name="connsiteY19" fmla="*/ 1832284 h 2090288"/>
              <a:gd name="connsiteX20" fmla="*/ 787633 w 2845473"/>
              <a:gd name="connsiteY20" fmla="*/ 1833373 h 2090288"/>
              <a:gd name="connsiteX21" fmla="*/ 683537 w 2845473"/>
              <a:gd name="connsiteY21" fmla="*/ 1841249 h 2090288"/>
              <a:gd name="connsiteX22" fmla="*/ 0 w 2845473"/>
              <a:gd name="connsiteY22" fmla="*/ 1157712 h 2090288"/>
              <a:gd name="connsiteX23" fmla="*/ 417474 w 2845473"/>
              <a:gd name="connsiteY23" fmla="*/ 527891 h 2090288"/>
              <a:gd name="connsiteX24" fmla="*/ 480999 w 2845473"/>
              <a:gd name="connsiteY24" fmla="*/ 508171 h 2090288"/>
              <a:gd name="connsiteX25" fmla="*/ 508956 w 2845473"/>
              <a:gd name="connsiteY25" fmla="*/ 418108 h 2090288"/>
              <a:gd name="connsiteX26" fmla="*/ 960467 w 2845473"/>
              <a:gd name="connsiteY26" fmla="*/ 118827 h 2090288"/>
              <a:gd name="connsiteX27" fmla="*/ 1204377 w 2845473"/>
              <a:gd name="connsiteY27" fmla="*/ 183749 h 2090288"/>
              <a:gd name="connsiteX28" fmla="*/ 1207610 w 2845473"/>
              <a:gd name="connsiteY28" fmla="*/ 185989 h 2090288"/>
              <a:gd name="connsiteX29" fmla="*/ 1224742 w 2845473"/>
              <a:gd name="connsiteY29" fmla="*/ 154424 h 2090288"/>
              <a:gd name="connsiteX30" fmla="*/ 1515180 w 2845473"/>
              <a:gd name="connsiteY30" fmla="*/ 0 h 2090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845473" h="2090288">
                <a:moveTo>
                  <a:pt x="1515180" y="0"/>
                </a:moveTo>
                <a:cubicBezTo>
                  <a:pt x="1660261" y="0"/>
                  <a:pt x="1784739" y="88208"/>
                  <a:pt x="1837911" y="213920"/>
                </a:cubicBezTo>
                <a:lnTo>
                  <a:pt x="1844406" y="234844"/>
                </a:lnTo>
                <a:lnTo>
                  <a:pt x="1869160" y="227160"/>
                </a:lnTo>
                <a:cubicBezTo>
                  <a:pt x="1891961" y="222494"/>
                  <a:pt x="1915569" y="220044"/>
                  <a:pt x="1939749" y="220044"/>
                </a:cubicBezTo>
                <a:cubicBezTo>
                  <a:pt x="2133190" y="220044"/>
                  <a:pt x="2290005" y="376859"/>
                  <a:pt x="2290005" y="570300"/>
                </a:cubicBezTo>
                <a:cubicBezTo>
                  <a:pt x="2290005" y="594480"/>
                  <a:pt x="2287555" y="618088"/>
                  <a:pt x="2282889" y="640889"/>
                </a:cubicBezTo>
                <a:lnTo>
                  <a:pt x="2282356" y="642607"/>
                </a:lnTo>
                <a:lnTo>
                  <a:pt x="2355454" y="635238"/>
                </a:lnTo>
                <a:cubicBezTo>
                  <a:pt x="2626084" y="635238"/>
                  <a:pt x="2845473" y="854627"/>
                  <a:pt x="2845473" y="1125257"/>
                </a:cubicBezTo>
                <a:cubicBezTo>
                  <a:pt x="2845473" y="1362059"/>
                  <a:pt x="2677503" y="1559628"/>
                  <a:pt x="2454210" y="1605321"/>
                </a:cubicBezTo>
                <a:lnTo>
                  <a:pt x="2410244" y="1609753"/>
                </a:lnTo>
                <a:lnTo>
                  <a:pt x="2400359" y="1641598"/>
                </a:lnTo>
                <a:cubicBezTo>
                  <a:pt x="2325970" y="1817473"/>
                  <a:pt x="2151821" y="1940879"/>
                  <a:pt x="1948848" y="1940879"/>
                </a:cubicBezTo>
                <a:cubicBezTo>
                  <a:pt x="1847362" y="1940879"/>
                  <a:pt x="1753081" y="1910028"/>
                  <a:pt x="1674874" y="1857192"/>
                </a:cubicBezTo>
                <a:lnTo>
                  <a:pt x="1648751" y="1835638"/>
                </a:lnTo>
                <a:lnTo>
                  <a:pt x="1627797" y="1874244"/>
                </a:lnTo>
                <a:cubicBezTo>
                  <a:pt x="1539737" y="2004589"/>
                  <a:pt x="1390609" y="2090288"/>
                  <a:pt x="1221465" y="2090288"/>
                </a:cubicBezTo>
                <a:cubicBezTo>
                  <a:pt x="1052321" y="2090288"/>
                  <a:pt x="903193" y="2004589"/>
                  <a:pt x="815134" y="1874244"/>
                </a:cubicBezTo>
                <a:lnTo>
                  <a:pt x="792359" y="1832284"/>
                </a:lnTo>
                <a:lnTo>
                  <a:pt x="787633" y="1833373"/>
                </a:lnTo>
                <a:cubicBezTo>
                  <a:pt x="753691" y="1838560"/>
                  <a:pt x="718928" y="1841249"/>
                  <a:pt x="683537" y="1841249"/>
                </a:cubicBezTo>
                <a:cubicBezTo>
                  <a:pt x="306030" y="1841249"/>
                  <a:pt x="0" y="1535219"/>
                  <a:pt x="0" y="1157712"/>
                </a:cubicBezTo>
                <a:cubicBezTo>
                  <a:pt x="0" y="874582"/>
                  <a:pt x="172142" y="631657"/>
                  <a:pt x="417474" y="527891"/>
                </a:cubicBezTo>
                <a:lnTo>
                  <a:pt x="480999" y="508171"/>
                </a:lnTo>
                <a:lnTo>
                  <a:pt x="508956" y="418108"/>
                </a:lnTo>
                <a:cubicBezTo>
                  <a:pt x="583345" y="242233"/>
                  <a:pt x="757494" y="118827"/>
                  <a:pt x="960467" y="118827"/>
                </a:cubicBezTo>
                <a:cubicBezTo>
                  <a:pt x="1049267" y="118827"/>
                  <a:pt x="1132551" y="142448"/>
                  <a:pt x="1204377" y="183749"/>
                </a:cubicBezTo>
                <a:lnTo>
                  <a:pt x="1207610" y="185989"/>
                </a:lnTo>
                <a:lnTo>
                  <a:pt x="1224742" y="154424"/>
                </a:lnTo>
                <a:cubicBezTo>
                  <a:pt x="1287686" y="61256"/>
                  <a:pt x="1394279" y="0"/>
                  <a:pt x="151518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</a:rPr>
              <a:t>Lenguaje Java / Características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0DA05F-E44F-2853-F85F-DCDD66250F00}"/>
              </a:ext>
            </a:extLst>
          </p:cNvPr>
          <p:cNvSpPr txBox="1"/>
          <p:nvPr/>
        </p:nvSpPr>
        <p:spPr>
          <a:xfrm>
            <a:off x="63371" y="6401615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 de:</a:t>
            </a:r>
            <a:br>
              <a:rPr lang="en-US" sz="9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https://knowledgeone.ca/wp-content/uploads/2018/11/memories.jpg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43D18B1-F542-BD15-1992-9846650D216F}"/>
              </a:ext>
            </a:extLst>
          </p:cNvPr>
          <p:cNvSpPr/>
          <p:nvPr/>
        </p:nvSpPr>
        <p:spPr>
          <a:xfrm>
            <a:off x="2282603" y="4096298"/>
            <a:ext cx="2845473" cy="1912553"/>
          </a:xfrm>
          <a:custGeom>
            <a:avLst/>
            <a:gdLst>
              <a:gd name="connsiteX0" fmla="*/ 1515180 w 2845473"/>
              <a:gd name="connsiteY0" fmla="*/ 0 h 2090288"/>
              <a:gd name="connsiteX1" fmla="*/ 1837911 w 2845473"/>
              <a:gd name="connsiteY1" fmla="*/ 213920 h 2090288"/>
              <a:gd name="connsiteX2" fmla="*/ 1844406 w 2845473"/>
              <a:gd name="connsiteY2" fmla="*/ 234844 h 2090288"/>
              <a:gd name="connsiteX3" fmla="*/ 1869160 w 2845473"/>
              <a:gd name="connsiteY3" fmla="*/ 227160 h 2090288"/>
              <a:gd name="connsiteX4" fmla="*/ 1939749 w 2845473"/>
              <a:gd name="connsiteY4" fmla="*/ 220044 h 2090288"/>
              <a:gd name="connsiteX5" fmla="*/ 2290005 w 2845473"/>
              <a:gd name="connsiteY5" fmla="*/ 570300 h 2090288"/>
              <a:gd name="connsiteX6" fmla="*/ 2282889 w 2845473"/>
              <a:gd name="connsiteY6" fmla="*/ 640889 h 2090288"/>
              <a:gd name="connsiteX7" fmla="*/ 2282356 w 2845473"/>
              <a:gd name="connsiteY7" fmla="*/ 642607 h 2090288"/>
              <a:gd name="connsiteX8" fmla="*/ 2355454 w 2845473"/>
              <a:gd name="connsiteY8" fmla="*/ 635238 h 2090288"/>
              <a:gd name="connsiteX9" fmla="*/ 2845473 w 2845473"/>
              <a:gd name="connsiteY9" fmla="*/ 1125257 h 2090288"/>
              <a:gd name="connsiteX10" fmla="*/ 2454210 w 2845473"/>
              <a:gd name="connsiteY10" fmla="*/ 1605321 h 2090288"/>
              <a:gd name="connsiteX11" fmla="*/ 2410244 w 2845473"/>
              <a:gd name="connsiteY11" fmla="*/ 1609753 h 2090288"/>
              <a:gd name="connsiteX12" fmla="*/ 2400359 w 2845473"/>
              <a:gd name="connsiteY12" fmla="*/ 1641598 h 2090288"/>
              <a:gd name="connsiteX13" fmla="*/ 1948848 w 2845473"/>
              <a:gd name="connsiteY13" fmla="*/ 1940879 h 2090288"/>
              <a:gd name="connsiteX14" fmla="*/ 1674874 w 2845473"/>
              <a:gd name="connsiteY14" fmla="*/ 1857192 h 2090288"/>
              <a:gd name="connsiteX15" fmla="*/ 1648751 w 2845473"/>
              <a:gd name="connsiteY15" fmla="*/ 1835638 h 2090288"/>
              <a:gd name="connsiteX16" fmla="*/ 1627797 w 2845473"/>
              <a:gd name="connsiteY16" fmla="*/ 1874244 h 2090288"/>
              <a:gd name="connsiteX17" fmla="*/ 1221465 w 2845473"/>
              <a:gd name="connsiteY17" fmla="*/ 2090288 h 2090288"/>
              <a:gd name="connsiteX18" fmla="*/ 815134 w 2845473"/>
              <a:gd name="connsiteY18" fmla="*/ 1874244 h 2090288"/>
              <a:gd name="connsiteX19" fmla="*/ 792359 w 2845473"/>
              <a:gd name="connsiteY19" fmla="*/ 1832284 h 2090288"/>
              <a:gd name="connsiteX20" fmla="*/ 787633 w 2845473"/>
              <a:gd name="connsiteY20" fmla="*/ 1833373 h 2090288"/>
              <a:gd name="connsiteX21" fmla="*/ 683537 w 2845473"/>
              <a:gd name="connsiteY21" fmla="*/ 1841249 h 2090288"/>
              <a:gd name="connsiteX22" fmla="*/ 0 w 2845473"/>
              <a:gd name="connsiteY22" fmla="*/ 1157712 h 2090288"/>
              <a:gd name="connsiteX23" fmla="*/ 417474 w 2845473"/>
              <a:gd name="connsiteY23" fmla="*/ 527891 h 2090288"/>
              <a:gd name="connsiteX24" fmla="*/ 480999 w 2845473"/>
              <a:gd name="connsiteY24" fmla="*/ 508171 h 2090288"/>
              <a:gd name="connsiteX25" fmla="*/ 508956 w 2845473"/>
              <a:gd name="connsiteY25" fmla="*/ 418108 h 2090288"/>
              <a:gd name="connsiteX26" fmla="*/ 960467 w 2845473"/>
              <a:gd name="connsiteY26" fmla="*/ 118827 h 2090288"/>
              <a:gd name="connsiteX27" fmla="*/ 1204377 w 2845473"/>
              <a:gd name="connsiteY27" fmla="*/ 183749 h 2090288"/>
              <a:gd name="connsiteX28" fmla="*/ 1207610 w 2845473"/>
              <a:gd name="connsiteY28" fmla="*/ 185989 h 2090288"/>
              <a:gd name="connsiteX29" fmla="*/ 1224742 w 2845473"/>
              <a:gd name="connsiteY29" fmla="*/ 154424 h 2090288"/>
              <a:gd name="connsiteX30" fmla="*/ 1515180 w 2845473"/>
              <a:gd name="connsiteY30" fmla="*/ 0 h 2090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845473" h="2090288">
                <a:moveTo>
                  <a:pt x="1515180" y="0"/>
                </a:moveTo>
                <a:cubicBezTo>
                  <a:pt x="1660261" y="0"/>
                  <a:pt x="1784739" y="88208"/>
                  <a:pt x="1837911" y="213920"/>
                </a:cubicBezTo>
                <a:lnTo>
                  <a:pt x="1844406" y="234844"/>
                </a:lnTo>
                <a:lnTo>
                  <a:pt x="1869160" y="227160"/>
                </a:lnTo>
                <a:cubicBezTo>
                  <a:pt x="1891961" y="222494"/>
                  <a:pt x="1915569" y="220044"/>
                  <a:pt x="1939749" y="220044"/>
                </a:cubicBezTo>
                <a:cubicBezTo>
                  <a:pt x="2133190" y="220044"/>
                  <a:pt x="2290005" y="376859"/>
                  <a:pt x="2290005" y="570300"/>
                </a:cubicBezTo>
                <a:cubicBezTo>
                  <a:pt x="2290005" y="594480"/>
                  <a:pt x="2287555" y="618088"/>
                  <a:pt x="2282889" y="640889"/>
                </a:cubicBezTo>
                <a:lnTo>
                  <a:pt x="2282356" y="642607"/>
                </a:lnTo>
                <a:lnTo>
                  <a:pt x="2355454" y="635238"/>
                </a:lnTo>
                <a:cubicBezTo>
                  <a:pt x="2626084" y="635238"/>
                  <a:pt x="2845473" y="854627"/>
                  <a:pt x="2845473" y="1125257"/>
                </a:cubicBezTo>
                <a:cubicBezTo>
                  <a:pt x="2845473" y="1362059"/>
                  <a:pt x="2677503" y="1559628"/>
                  <a:pt x="2454210" y="1605321"/>
                </a:cubicBezTo>
                <a:lnTo>
                  <a:pt x="2410244" y="1609753"/>
                </a:lnTo>
                <a:lnTo>
                  <a:pt x="2400359" y="1641598"/>
                </a:lnTo>
                <a:cubicBezTo>
                  <a:pt x="2325970" y="1817473"/>
                  <a:pt x="2151821" y="1940879"/>
                  <a:pt x="1948848" y="1940879"/>
                </a:cubicBezTo>
                <a:cubicBezTo>
                  <a:pt x="1847362" y="1940879"/>
                  <a:pt x="1753081" y="1910028"/>
                  <a:pt x="1674874" y="1857192"/>
                </a:cubicBezTo>
                <a:lnTo>
                  <a:pt x="1648751" y="1835638"/>
                </a:lnTo>
                <a:lnTo>
                  <a:pt x="1627797" y="1874244"/>
                </a:lnTo>
                <a:cubicBezTo>
                  <a:pt x="1539737" y="2004589"/>
                  <a:pt x="1390609" y="2090288"/>
                  <a:pt x="1221465" y="2090288"/>
                </a:cubicBezTo>
                <a:cubicBezTo>
                  <a:pt x="1052321" y="2090288"/>
                  <a:pt x="903193" y="2004589"/>
                  <a:pt x="815134" y="1874244"/>
                </a:cubicBezTo>
                <a:lnTo>
                  <a:pt x="792359" y="1832284"/>
                </a:lnTo>
                <a:lnTo>
                  <a:pt x="787633" y="1833373"/>
                </a:lnTo>
                <a:cubicBezTo>
                  <a:pt x="753691" y="1838560"/>
                  <a:pt x="718928" y="1841249"/>
                  <a:pt x="683537" y="1841249"/>
                </a:cubicBezTo>
                <a:cubicBezTo>
                  <a:pt x="306030" y="1841249"/>
                  <a:pt x="0" y="1535219"/>
                  <a:pt x="0" y="1157712"/>
                </a:cubicBezTo>
                <a:cubicBezTo>
                  <a:pt x="0" y="874582"/>
                  <a:pt x="172142" y="631657"/>
                  <a:pt x="417474" y="527891"/>
                </a:cubicBezTo>
                <a:lnTo>
                  <a:pt x="480999" y="508171"/>
                </a:lnTo>
                <a:lnTo>
                  <a:pt x="508956" y="418108"/>
                </a:lnTo>
                <a:cubicBezTo>
                  <a:pt x="583345" y="242233"/>
                  <a:pt x="757494" y="118827"/>
                  <a:pt x="960467" y="118827"/>
                </a:cubicBezTo>
                <a:cubicBezTo>
                  <a:pt x="1049267" y="118827"/>
                  <a:pt x="1132551" y="142448"/>
                  <a:pt x="1204377" y="183749"/>
                </a:cubicBezTo>
                <a:lnTo>
                  <a:pt x="1207610" y="185989"/>
                </a:lnTo>
                <a:lnTo>
                  <a:pt x="1224742" y="154424"/>
                </a:lnTo>
                <a:cubicBezTo>
                  <a:pt x="1287686" y="61256"/>
                  <a:pt x="1394279" y="0"/>
                  <a:pt x="1515180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</a:rPr>
              <a:t>JVM / JDK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DF6E2E8-5262-ED51-9906-194C9F88D59A}"/>
              </a:ext>
            </a:extLst>
          </p:cNvPr>
          <p:cNvSpPr/>
          <p:nvPr/>
        </p:nvSpPr>
        <p:spPr>
          <a:xfrm>
            <a:off x="953831" y="2028037"/>
            <a:ext cx="2845473" cy="1912553"/>
          </a:xfrm>
          <a:custGeom>
            <a:avLst/>
            <a:gdLst>
              <a:gd name="connsiteX0" fmla="*/ 1515180 w 2845473"/>
              <a:gd name="connsiteY0" fmla="*/ 0 h 2090288"/>
              <a:gd name="connsiteX1" fmla="*/ 1837911 w 2845473"/>
              <a:gd name="connsiteY1" fmla="*/ 213920 h 2090288"/>
              <a:gd name="connsiteX2" fmla="*/ 1844406 w 2845473"/>
              <a:gd name="connsiteY2" fmla="*/ 234844 h 2090288"/>
              <a:gd name="connsiteX3" fmla="*/ 1869160 w 2845473"/>
              <a:gd name="connsiteY3" fmla="*/ 227160 h 2090288"/>
              <a:gd name="connsiteX4" fmla="*/ 1939749 w 2845473"/>
              <a:gd name="connsiteY4" fmla="*/ 220044 h 2090288"/>
              <a:gd name="connsiteX5" fmla="*/ 2290005 w 2845473"/>
              <a:gd name="connsiteY5" fmla="*/ 570300 h 2090288"/>
              <a:gd name="connsiteX6" fmla="*/ 2282889 w 2845473"/>
              <a:gd name="connsiteY6" fmla="*/ 640889 h 2090288"/>
              <a:gd name="connsiteX7" fmla="*/ 2282356 w 2845473"/>
              <a:gd name="connsiteY7" fmla="*/ 642607 h 2090288"/>
              <a:gd name="connsiteX8" fmla="*/ 2355454 w 2845473"/>
              <a:gd name="connsiteY8" fmla="*/ 635238 h 2090288"/>
              <a:gd name="connsiteX9" fmla="*/ 2845473 w 2845473"/>
              <a:gd name="connsiteY9" fmla="*/ 1125257 h 2090288"/>
              <a:gd name="connsiteX10" fmla="*/ 2454210 w 2845473"/>
              <a:gd name="connsiteY10" fmla="*/ 1605321 h 2090288"/>
              <a:gd name="connsiteX11" fmla="*/ 2410244 w 2845473"/>
              <a:gd name="connsiteY11" fmla="*/ 1609753 h 2090288"/>
              <a:gd name="connsiteX12" fmla="*/ 2400359 w 2845473"/>
              <a:gd name="connsiteY12" fmla="*/ 1641598 h 2090288"/>
              <a:gd name="connsiteX13" fmla="*/ 1948848 w 2845473"/>
              <a:gd name="connsiteY13" fmla="*/ 1940879 h 2090288"/>
              <a:gd name="connsiteX14" fmla="*/ 1674874 w 2845473"/>
              <a:gd name="connsiteY14" fmla="*/ 1857192 h 2090288"/>
              <a:gd name="connsiteX15" fmla="*/ 1648751 w 2845473"/>
              <a:gd name="connsiteY15" fmla="*/ 1835638 h 2090288"/>
              <a:gd name="connsiteX16" fmla="*/ 1627797 w 2845473"/>
              <a:gd name="connsiteY16" fmla="*/ 1874244 h 2090288"/>
              <a:gd name="connsiteX17" fmla="*/ 1221465 w 2845473"/>
              <a:gd name="connsiteY17" fmla="*/ 2090288 h 2090288"/>
              <a:gd name="connsiteX18" fmla="*/ 815134 w 2845473"/>
              <a:gd name="connsiteY18" fmla="*/ 1874244 h 2090288"/>
              <a:gd name="connsiteX19" fmla="*/ 792359 w 2845473"/>
              <a:gd name="connsiteY19" fmla="*/ 1832284 h 2090288"/>
              <a:gd name="connsiteX20" fmla="*/ 787633 w 2845473"/>
              <a:gd name="connsiteY20" fmla="*/ 1833373 h 2090288"/>
              <a:gd name="connsiteX21" fmla="*/ 683537 w 2845473"/>
              <a:gd name="connsiteY21" fmla="*/ 1841249 h 2090288"/>
              <a:gd name="connsiteX22" fmla="*/ 0 w 2845473"/>
              <a:gd name="connsiteY22" fmla="*/ 1157712 h 2090288"/>
              <a:gd name="connsiteX23" fmla="*/ 417474 w 2845473"/>
              <a:gd name="connsiteY23" fmla="*/ 527891 h 2090288"/>
              <a:gd name="connsiteX24" fmla="*/ 480999 w 2845473"/>
              <a:gd name="connsiteY24" fmla="*/ 508171 h 2090288"/>
              <a:gd name="connsiteX25" fmla="*/ 508956 w 2845473"/>
              <a:gd name="connsiteY25" fmla="*/ 418108 h 2090288"/>
              <a:gd name="connsiteX26" fmla="*/ 960467 w 2845473"/>
              <a:gd name="connsiteY26" fmla="*/ 118827 h 2090288"/>
              <a:gd name="connsiteX27" fmla="*/ 1204377 w 2845473"/>
              <a:gd name="connsiteY27" fmla="*/ 183749 h 2090288"/>
              <a:gd name="connsiteX28" fmla="*/ 1207610 w 2845473"/>
              <a:gd name="connsiteY28" fmla="*/ 185989 h 2090288"/>
              <a:gd name="connsiteX29" fmla="*/ 1224742 w 2845473"/>
              <a:gd name="connsiteY29" fmla="*/ 154424 h 2090288"/>
              <a:gd name="connsiteX30" fmla="*/ 1515180 w 2845473"/>
              <a:gd name="connsiteY30" fmla="*/ 0 h 2090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845473" h="2090288">
                <a:moveTo>
                  <a:pt x="1515180" y="0"/>
                </a:moveTo>
                <a:cubicBezTo>
                  <a:pt x="1660261" y="0"/>
                  <a:pt x="1784739" y="88208"/>
                  <a:pt x="1837911" y="213920"/>
                </a:cubicBezTo>
                <a:lnTo>
                  <a:pt x="1844406" y="234844"/>
                </a:lnTo>
                <a:lnTo>
                  <a:pt x="1869160" y="227160"/>
                </a:lnTo>
                <a:cubicBezTo>
                  <a:pt x="1891961" y="222494"/>
                  <a:pt x="1915569" y="220044"/>
                  <a:pt x="1939749" y="220044"/>
                </a:cubicBezTo>
                <a:cubicBezTo>
                  <a:pt x="2133190" y="220044"/>
                  <a:pt x="2290005" y="376859"/>
                  <a:pt x="2290005" y="570300"/>
                </a:cubicBezTo>
                <a:cubicBezTo>
                  <a:pt x="2290005" y="594480"/>
                  <a:pt x="2287555" y="618088"/>
                  <a:pt x="2282889" y="640889"/>
                </a:cubicBezTo>
                <a:lnTo>
                  <a:pt x="2282356" y="642607"/>
                </a:lnTo>
                <a:lnTo>
                  <a:pt x="2355454" y="635238"/>
                </a:lnTo>
                <a:cubicBezTo>
                  <a:pt x="2626084" y="635238"/>
                  <a:pt x="2845473" y="854627"/>
                  <a:pt x="2845473" y="1125257"/>
                </a:cubicBezTo>
                <a:cubicBezTo>
                  <a:pt x="2845473" y="1362059"/>
                  <a:pt x="2677503" y="1559628"/>
                  <a:pt x="2454210" y="1605321"/>
                </a:cubicBezTo>
                <a:lnTo>
                  <a:pt x="2410244" y="1609753"/>
                </a:lnTo>
                <a:lnTo>
                  <a:pt x="2400359" y="1641598"/>
                </a:lnTo>
                <a:cubicBezTo>
                  <a:pt x="2325970" y="1817473"/>
                  <a:pt x="2151821" y="1940879"/>
                  <a:pt x="1948848" y="1940879"/>
                </a:cubicBezTo>
                <a:cubicBezTo>
                  <a:pt x="1847362" y="1940879"/>
                  <a:pt x="1753081" y="1910028"/>
                  <a:pt x="1674874" y="1857192"/>
                </a:cubicBezTo>
                <a:lnTo>
                  <a:pt x="1648751" y="1835638"/>
                </a:lnTo>
                <a:lnTo>
                  <a:pt x="1627797" y="1874244"/>
                </a:lnTo>
                <a:cubicBezTo>
                  <a:pt x="1539737" y="2004589"/>
                  <a:pt x="1390609" y="2090288"/>
                  <a:pt x="1221465" y="2090288"/>
                </a:cubicBezTo>
                <a:cubicBezTo>
                  <a:pt x="1052321" y="2090288"/>
                  <a:pt x="903193" y="2004589"/>
                  <a:pt x="815134" y="1874244"/>
                </a:cubicBezTo>
                <a:lnTo>
                  <a:pt x="792359" y="1832284"/>
                </a:lnTo>
                <a:lnTo>
                  <a:pt x="787633" y="1833373"/>
                </a:lnTo>
                <a:cubicBezTo>
                  <a:pt x="753691" y="1838560"/>
                  <a:pt x="718928" y="1841249"/>
                  <a:pt x="683537" y="1841249"/>
                </a:cubicBezTo>
                <a:cubicBezTo>
                  <a:pt x="306030" y="1841249"/>
                  <a:pt x="0" y="1535219"/>
                  <a:pt x="0" y="1157712"/>
                </a:cubicBezTo>
                <a:cubicBezTo>
                  <a:pt x="0" y="874582"/>
                  <a:pt x="172142" y="631657"/>
                  <a:pt x="417474" y="527891"/>
                </a:cubicBezTo>
                <a:lnTo>
                  <a:pt x="480999" y="508171"/>
                </a:lnTo>
                <a:lnTo>
                  <a:pt x="508956" y="418108"/>
                </a:lnTo>
                <a:cubicBezTo>
                  <a:pt x="583345" y="242233"/>
                  <a:pt x="757494" y="118827"/>
                  <a:pt x="960467" y="118827"/>
                </a:cubicBezTo>
                <a:cubicBezTo>
                  <a:pt x="1049267" y="118827"/>
                  <a:pt x="1132551" y="142448"/>
                  <a:pt x="1204377" y="183749"/>
                </a:cubicBezTo>
                <a:lnTo>
                  <a:pt x="1207610" y="185989"/>
                </a:lnTo>
                <a:lnTo>
                  <a:pt x="1224742" y="154424"/>
                </a:lnTo>
                <a:cubicBezTo>
                  <a:pt x="1287686" y="61256"/>
                  <a:pt x="1394279" y="0"/>
                  <a:pt x="151518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</a:rPr>
              <a:t>Algoritmo / Programa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412D7D7-92DB-D0D5-87C9-F2AD916D1B43}"/>
              </a:ext>
            </a:extLst>
          </p:cNvPr>
          <p:cNvSpPr/>
          <p:nvPr/>
        </p:nvSpPr>
        <p:spPr>
          <a:xfrm>
            <a:off x="8087666" y="1745716"/>
            <a:ext cx="2845473" cy="1912553"/>
          </a:xfrm>
          <a:custGeom>
            <a:avLst/>
            <a:gdLst>
              <a:gd name="connsiteX0" fmla="*/ 1515180 w 2845473"/>
              <a:gd name="connsiteY0" fmla="*/ 0 h 2090288"/>
              <a:gd name="connsiteX1" fmla="*/ 1837911 w 2845473"/>
              <a:gd name="connsiteY1" fmla="*/ 213920 h 2090288"/>
              <a:gd name="connsiteX2" fmla="*/ 1844406 w 2845473"/>
              <a:gd name="connsiteY2" fmla="*/ 234844 h 2090288"/>
              <a:gd name="connsiteX3" fmla="*/ 1869160 w 2845473"/>
              <a:gd name="connsiteY3" fmla="*/ 227160 h 2090288"/>
              <a:gd name="connsiteX4" fmla="*/ 1939749 w 2845473"/>
              <a:gd name="connsiteY4" fmla="*/ 220044 h 2090288"/>
              <a:gd name="connsiteX5" fmla="*/ 2290005 w 2845473"/>
              <a:gd name="connsiteY5" fmla="*/ 570300 h 2090288"/>
              <a:gd name="connsiteX6" fmla="*/ 2282889 w 2845473"/>
              <a:gd name="connsiteY6" fmla="*/ 640889 h 2090288"/>
              <a:gd name="connsiteX7" fmla="*/ 2282356 w 2845473"/>
              <a:gd name="connsiteY7" fmla="*/ 642607 h 2090288"/>
              <a:gd name="connsiteX8" fmla="*/ 2355454 w 2845473"/>
              <a:gd name="connsiteY8" fmla="*/ 635238 h 2090288"/>
              <a:gd name="connsiteX9" fmla="*/ 2845473 w 2845473"/>
              <a:gd name="connsiteY9" fmla="*/ 1125257 h 2090288"/>
              <a:gd name="connsiteX10" fmla="*/ 2454210 w 2845473"/>
              <a:gd name="connsiteY10" fmla="*/ 1605321 h 2090288"/>
              <a:gd name="connsiteX11" fmla="*/ 2410244 w 2845473"/>
              <a:gd name="connsiteY11" fmla="*/ 1609753 h 2090288"/>
              <a:gd name="connsiteX12" fmla="*/ 2400359 w 2845473"/>
              <a:gd name="connsiteY12" fmla="*/ 1641598 h 2090288"/>
              <a:gd name="connsiteX13" fmla="*/ 1948848 w 2845473"/>
              <a:gd name="connsiteY13" fmla="*/ 1940879 h 2090288"/>
              <a:gd name="connsiteX14" fmla="*/ 1674874 w 2845473"/>
              <a:gd name="connsiteY14" fmla="*/ 1857192 h 2090288"/>
              <a:gd name="connsiteX15" fmla="*/ 1648751 w 2845473"/>
              <a:gd name="connsiteY15" fmla="*/ 1835638 h 2090288"/>
              <a:gd name="connsiteX16" fmla="*/ 1627797 w 2845473"/>
              <a:gd name="connsiteY16" fmla="*/ 1874244 h 2090288"/>
              <a:gd name="connsiteX17" fmla="*/ 1221465 w 2845473"/>
              <a:gd name="connsiteY17" fmla="*/ 2090288 h 2090288"/>
              <a:gd name="connsiteX18" fmla="*/ 815134 w 2845473"/>
              <a:gd name="connsiteY18" fmla="*/ 1874244 h 2090288"/>
              <a:gd name="connsiteX19" fmla="*/ 792359 w 2845473"/>
              <a:gd name="connsiteY19" fmla="*/ 1832284 h 2090288"/>
              <a:gd name="connsiteX20" fmla="*/ 787633 w 2845473"/>
              <a:gd name="connsiteY20" fmla="*/ 1833373 h 2090288"/>
              <a:gd name="connsiteX21" fmla="*/ 683537 w 2845473"/>
              <a:gd name="connsiteY21" fmla="*/ 1841249 h 2090288"/>
              <a:gd name="connsiteX22" fmla="*/ 0 w 2845473"/>
              <a:gd name="connsiteY22" fmla="*/ 1157712 h 2090288"/>
              <a:gd name="connsiteX23" fmla="*/ 417474 w 2845473"/>
              <a:gd name="connsiteY23" fmla="*/ 527891 h 2090288"/>
              <a:gd name="connsiteX24" fmla="*/ 480999 w 2845473"/>
              <a:gd name="connsiteY24" fmla="*/ 508171 h 2090288"/>
              <a:gd name="connsiteX25" fmla="*/ 508956 w 2845473"/>
              <a:gd name="connsiteY25" fmla="*/ 418108 h 2090288"/>
              <a:gd name="connsiteX26" fmla="*/ 960467 w 2845473"/>
              <a:gd name="connsiteY26" fmla="*/ 118827 h 2090288"/>
              <a:gd name="connsiteX27" fmla="*/ 1204377 w 2845473"/>
              <a:gd name="connsiteY27" fmla="*/ 183749 h 2090288"/>
              <a:gd name="connsiteX28" fmla="*/ 1207610 w 2845473"/>
              <a:gd name="connsiteY28" fmla="*/ 185989 h 2090288"/>
              <a:gd name="connsiteX29" fmla="*/ 1224742 w 2845473"/>
              <a:gd name="connsiteY29" fmla="*/ 154424 h 2090288"/>
              <a:gd name="connsiteX30" fmla="*/ 1515180 w 2845473"/>
              <a:gd name="connsiteY30" fmla="*/ 0 h 2090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845473" h="2090288">
                <a:moveTo>
                  <a:pt x="1515180" y="0"/>
                </a:moveTo>
                <a:cubicBezTo>
                  <a:pt x="1660261" y="0"/>
                  <a:pt x="1784739" y="88208"/>
                  <a:pt x="1837911" y="213920"/>
                </a:cubicBezTo>
                <a:lnTo>
                  <a:pt x="1844406" y="234844"/>
                </a:lnTo>
                <a:lnTo>
                  <a:pt x="1869160" y="227160"/>
                </a:lnTo>
                <a:cubicBezTo>
                  <a:pt x="1891961" y="222494"/>
                  <a:pt x="1915569" y="220044"/>
                  <a:pt x="1939749" y="220044"/>
                </a:cubicBezTo>
                <a:cubicBezTo>
                  <a:pt x="2133190" y="220044"/>
                  <a:pt x="2290005" y="376859"/>
                  <a:pt x="2290005" y="570300"/>
                </a:cubicBezTo>
                <a:cubicBezTo>
                  <a:pt x="2290005" y="594480"/>
                  <a:pt x="2287555" y="618088"/>
                  <a:pt x="2282889" y="640889"/>
                </a:cubicBezTo>
                <a:lnTo>
                  <a:pt x="2282356" y="642607"/>
                </a:lnTo>
                <a:lnTo>
                  <a:pt x="2355454" y="635238"/>
                </a:lnTo>
                <a:cubicBezTo>
                  <a:pt x="2626084" y="635238"/>
                  <a:pt x="2845473" y="854627"/>
                  <a:pt x="2845473" y="1125257"/>
                </a:cubicBezTo>
                <a:cubicBezTo>
                  <a:pt x="2845473" y="1362059"/>
                  <a:pt x="2677503" y="1559628"/>
                  <a:pt x="2454210" y="1605321"/>
                </a:cubicBezTo>
                <a:lnTo>
                  <a:pt x="2410244" y="1609753"/>
                </a:lnTo>
                <a:lnTo>
                  <a:pt x="2400359" y="1641598"/>
                </a:lnTo>
                <a:cubicBezTo>
                  <a:pt x="2325970" y="1817473"/>
                  <a:pt x="2151821" y="1940879"/>
                  <a:pt x="1948848" y="1940879"/>
                </a:cubicBezTo>
                <a:cubicBezTo>
                  <a:pt x="1847362" y="1940879"/>
                  <a:pt x="1753081" y="1910028"/>
                  <a:pt x="1674874" y="1857192"/>
                </a:cubicBezTo>
                <a:lnTo>
                  <a:pt x="1648751" y="1835638"/>
                </a:lnTo>
                <a:lnTo>
                  <a:pt x="1627797" y="1874244"/>
                </a:lnTo>
                <a:cubicBezTo>
                  <a:pt x="1539737" y="2004589"/>
                  <a:pt x="1390609" y="2090288"/>
                  <a:pt x="1221465" y="2090288"/>
                </a:cubicBezTo>
                <a:cubicBezTo>
                  <a:pt x="1052321" y="2090288"/>
                  <a:pt x="903193" y="2004589"/>
                  <a:pt x="815134" y="1874244"/>
                </a:cubicBezTo>
                <a:lnTo>
                  <a:pt x="792359" y="1832284"/>
                </a:lnTo>
                <a:lnTo>
                  <a:pt x="787633" y="1833373"/>
                </a:lnTo>
                <a:cubicBezTo>
                  <a:pt x="753691" y="1838560"/>
                  <a:pt x="718928" y="1841249"/>
                  <a:pt x="683537" y="1841249"/>
                </a:cubicBezTo>
                <a:cubicBezTo>
                  <a:pt x="306030" y="1841249"/>
                  <a:pt x="0" y="1535219"/>
                  <a:pt x="0" y="1157712"/>
                </a:cubicBezTo>
                <a:cubicBezTo>
                  <a:pt x="0" y="874582"/>
                  <a:pt x="172142" y="631657"/>
                  <a:pt x="417474" y="527891"/>
                </a:cubicBezTo>
                <a:lnTo>
                  <a:pt x="480999" y="508171"/>
                </a:lnTo>
                <a:lnTo>
                  <a:pt x="508956" y="418108"/>
                </a:lnTo>
                <a:cubicBezTo>
                  <a:pt x="583345" y="242233"/>
                  <a:pt x="757494" y="118827"/>
                  <a:pt x="960467" y="118827"/>
                </a:cubicBezTo>
                <a:cubicBezTo>
                  <a:pt x="1049267" y="118827"/>
                  <a:pt x="1132551" y="142448"/>
                  <a:pt x="1204377" y="183749"/>
                </a:cubicBezTo>
                <a:lnTo>
                  <a:pt x="1207610" y="185989"/>
                </a:lnTo>
                <a:lnTo>
                  <a:pt x="1224742" y="154424"/>
                </a:lnTo>
                <a:cubicBezTo>
                  <a:pt x="1287686" y="61256"/>
                  <a:pt x="1394279" y="0"/>
                  <a:pt x="151518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</a:t>
            </a:r>
            <a:r>
              <a:rPr lang="es-ES" sz="2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s-ES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class</a:t>
            </a:r>
            <a:endParaRPr lang="en-US" sz="24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F1DD2FE-2105-A6FE-92E8-FDCC599DA76E}"/>
              </a:ext>
            </a:extLst>
          </p:cNvPr>
          <p:cNvSpPr/>
          <p:nvPr/>
        </p:nvSpPr>
        <p:spPr>
          <a:xfrm>
            <a:off x="7665053" y="4051033"/>
            <a:ext cx="2845473" cy="1912553"/>
          </a:xfrm>
          <a:custGeom>
            <a:avLst/>
            <a:gdLst>
              <a:gd name="connsiteX0" fmla="*/ 1515180 w 2845473"/>
              <a:gd name="connsiteY0" fmla="*/ 0 h 2090288"/>
              <a:gd name="connsiteX1" fmla="*/ 1837911 w 2845473"/>
              <a:gd name="connsiteY1" fmla="*/ 213920 h 2090288"/>
              <a:gd name="connsiteX2" fmla="*/ 1844406 w 2845473"/>
              <a:gd name="connsiteY2" fmla="*/ 234844 h 2090288"/>
              <a:gd name="connsiteX3" fmla="*/ 1869160 w 2845473"/>
              <a:gd name="connsiteY3" fmla="*/ 227160 h 2090288"/>
              <a:gd name="connsiteX4" fmla="*/ 1939749 w 2845473"/>
              <a:gd name="connsiteY4" fmla="*/ 220044 h 2090288"/>
              <a:gd name="connsiteX5" fmla="*/ 2290005 w 2845473"/>
              <a:gd name="connsiteY5" fmla="*/ 570300 h 2090288"/>
              <a:gd name="connsiteX6" fmla="*/ 2282889 w 2845473"/>
              <a:gd name="connsiteY6" fmla="*/ 640889 h 2090288"/>
              <a:gd name="connsiteX7" fmla="*/ 2282356 w 2845473"/>
              <a:gd name="connsiteY7" fmla="*/ 642607 h 2090288"/>
              <a:gd name="connsiteX8" fmla="*/ 2355454 w 2845473"/>
              <a:gd name="connsiteY8" fmla="*/ 635238 h 2090288"/>
              <a:gd name="connsiteX9" fmla="*/ 2845473 w 2845473"/>
              <a:gd name="connsiteY9" fmla="*/ 1125257 h 2090288"/>
              <a:gd name="connsiteX10" fmla="*/ 2454210 w 2845473"/>
              <a:gd name="connsiteY10" fmla="*/ 1605321 h 2090288"/>
              <a:gd name="connsiteX11" fmla="*/ 2410244 w 2845473"/>
              <a:gd name="connsiteY11" fmla="*/ 1609753 h 2090288"/>
              <a:gd name="connsiteX12" fmla="*/ 2400359 w 2845473"/>
              <a:gd name="connsiteY12" fmla="*/ 1641598 h 2090288"/>
              <a:gd name="connsiteX13" fmla="*/ 1948848 w 2845473"/>
              <a:gd name="connsiteY13" fmla="*/ 1940879 h 2090288"/>
              <a:gd name="connsiteX14" fmla="*/ 1674874 w 2845473"/>
              <a:gd name="connsiteY14" fmla="*/ 1857192 h 2090288"/>
              <a:gd name="connsiteX15" fmla="*/ 1648751 w 2845473"/>
              <a:gd name="connsiteY15" fmla="*/ 1835638 h 2090288"/>
              <a:gd name="connsiteX16" fmla="*/ 1627797 w 2845473"/>
              <a:gd name="connsiteY16" fmla="*/ 1874244 h 2090288"/>
              <a:gd name="connsiteX17" fmla="*/ 1221465 w 2845473"/>
              <a:gd name="connsiteY17" fmla="*/ 2090288 h 2090288"/>
              <a:gd name="connsiteX18" fmla="*/ 815134 w 2845473"/>
              <a:gd name="connsiteY18" fmla="*/ 1874244 h 2090288"/>
              <a:gd name="connsiteX19" fmla="*/ 792359 w 2845473"/>
              <a:gd name="connsiteY19" fmla="*/ 1832284 h 2090288"/>
              <a:gd name="connsiteX20" fmla="*/ 787633 w 2845473"/>
              <a:gd name="connsiteY20" fmla="*/ 1833373 h 2090288"/>
              <a:gd name="connsiteX21" fmla="*/ 683537 w 2845473"/>
              <a:gd name="connsiteY21" fmla="*/ 1841249 h 2090288"/>
              <a:gd name="connsiteX22" fmla="*/ 0 w 2845473"/>
              <a:gd name="connsiteY22" fmla="*/ 1157712 h 2090288"/>
              <a:gd name="connsiteX23" fmla="*/ 417474 w 2845473"/>
              <a:gd name="connsiteY23" fmla="*/ 527891 h 2090288"/>
              <a:gd name="connsiteX24" fmla="*/ 480999 w 2845473"/>
              <a:gd name="connsiteY24" fmla="*/ 508171 h 2090288"/>
              <a:gd name="connsiteX25" fmla="*/ 508956 w 2845473"/>
              <a:gd name="connsiteY25" fmla="*/ 418108 h 2090288"/>
              <a:gd name="connsiteX26" fmla="*/ 960467 w 2845473"/>
              <a:gd name="connsiteY26" fmla="*/ 118827 h 2090288"/>
              <a:gd name="connsiteX27" fmla="*/ 1204377 w 2845473"/>
              <a:gd name="connsiteY27" fmla="*/ 183749 h 2090288"/>
              <a:gd name="connsiteX28" fmla="*/ 1207610 w 2845473"/>
              <a:gd name="connsiteY28" fmla="*/ 185989 h 2090288"/>
              <a:gd name="connsiteX29" fmla="*/ 1224742 w 2845473"/>
              <a:gd name="connsiteY29" fmla="*/ 154424 h 2090288"/>
              <a:gd name="connsiteX30" fmla="*/ 1515180 w 2845473"/>
              <a:gd name="connsiteY30" fmla="*/ 0 h 2090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845473" h="2090288">
                <a:moveTo>
                  <a:pt x="1515180" y="0"/>
                </a:moveTo>
                <a:cubicBezTo>
                  <a:pt x="1660261" y="0"/>
                  <a:pt x="1784739" y="88208"/>
                  <a:pt x="1837911" y="213920"/>
                </a:cubicBezTo>
                <a:lnTo>
                  <a:pt x="1844406" y="234844"/>
                </a:lnTo>
                <a:lnTo>
                  <a:pt x="1869160" y="227160"/>
                </a:lnTo>
                <a:cubicBezTo>
                  <a:pt x="1891961" y="222494"/>
                  <a:pt x="1915569" y="220044"/>
                  <a:pt x="1939749" y="220044"/>
                </a:cubicBezTo>
                <a:cubicBezTo>
                  <a:pt x="2133190" y="220044"/>
                  <a:pt x="2290005" y="376859"/>
                  <a:pt x="2290005" y="570300"/>
                </a:cubicBezTo>
                <a:cubicBezTo>
                  <a:pt x="2290005" y="594480"/>
                  <a:pt x="2287555" y="618088"/>
                  <a:pt x="2282889" y="640889"/>
                </a:cubicBezTo>
                <a:lnTo>
                  <a:pt x="2282356" y="642607"/>
                </a:lnTo>
                <a:lnTo>
                  <a:pt x="2355454" y="635238"/>
                </a:lnTo>
                <a:cubicBezTo>
                  <a:pt x="2626084" y="635238"/>
                  <a:pt x="2845473" y="854627"/>
                  <a:pt x="2845473" y="1125257"/>
                </a:cubicBezTo>
                <a:cubicBezTo>
                  <a:pt x="2845473" y="1362059"/>
                  <a:pt x="2677503" y="1559628"/>
                  <a:pt x="2454210" y="1605321"/>
                </a:cubicBezTo>
                <a:lnTo>
                  <a:pt x="2410244" y="1609753"/>
                </a:lnTo>
                <a:lnTo>
                  <a:pt x="2400359" y="1641598"/>
                </a:lnTo>
                <a:cubicBezTo>
                  <a:pt x="2325970" y="1817473"/>
                  <a:pt x="2151821" y="1940879"/>
                  <a:pt x="1948848" y="1940879"/>
                </a:cubicBezTo>
                <a:cubicBezTo>
                  <a:pt x="1847362" y="1940879"/>
                  <a:pt x="1753081" y="1910028"/>
                  <a:pt x="1674874" y="1857192"/>
                </a:cubicBezTo>
                <a:lnTo>
                  <a:pt x="1648751" y="1835638"/>
                </a:lnTo>
                <a:lnTo>
                  <a:pt x="1627797" y="1874244"/>
                </a:lnTo>
                <a:cubicBezTo>
                  <a:pt x="1539737" y="2004589"/>
                  <a:pt x="1390609" y="2090288"/>
                  <a:pt x="1221465" y="2090288"/>
                </a:cubicBezTo>
                <a:cubicBezTo>
                  <a:pt x="1052321" y="2090288"/>
                  <a:pt x="903193" y="2004589"/>
                  <a:pt x="815134" y="1874244"/>
                </a:cubicBezTo>
                <a:lnTo>
                  <a:pt x="792359" y="1832284"/>
                </a:lnTo>
                <a:lnTo>
                  <a:pt x="787633" y="1833373"/>
                </a:lnTo>
                <a:cubicBezTo>
                  <a:pt x="753691" y="1838560"/>
                  <a:pt x="718928" y="1841249"/>
                  <a:pt x="683537" y="1841249"/>
                </a:cubicBezTo>
                <a:cubicBezTo>
                  <a:pt x="306030" y="1841249"/>
                  <a:pt x="0" y="1535219"/>
                  <a:pt x="0" y="1157712"/>
                </a:cubicBezTo>
                <a:cubicBezTo>
                  <a:pt x="0" y="874582"/>
                  <a:pt x="172142" y="631657"/>
                  <a:pt x="417474" y="527891"/>
                </a:cubicBezTo>
                <a:lnTo>
                  <a:pt x="480999" y="508171"/>
                </a:lnTo>
                <a:lnTo>
                  <a:pt x="508956" y="418108"/>
                </a:lnTo>
                <a:cubicBezTo>
                  <a:pt x="583345" y="242233"/>
                  <a:pt x="757494" y="118827"/>
                  <a:pt x="960467" y="118827"/>
                </a:cubicBezTo>
                <a:cubicBezTo>
                  <a:pt x="1049267" y="118827"/>
                  <a:pt x="1132551" y="142448"/>
                  <a:pt x="1204377" y="183749"/>
                </a:cubicBezTo>
                <a:lnTo>
                  <a:pt x="1207610" y="185989"/>
                </a:lnTo>
                <a:lnTo>
                  <a:pt x="1224742" y="154424"/>
                </a:lnTo>
                <a:cubicBezTo>
                  <a:pt x="1287686" y="61256"/>
                  <a:pt x="1394279" y="0"/>
                  <a:pt x="1515180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</a:rPr>
              <a:t>Método </a:t>
            </a:r>
            <a:r>
              <a:rPr lang="es-ES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main</a:t>
            </a:r>
            <a:endParaRPr lang="en-US" sz="24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97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B54F9E4-73EC-5803-C251-20C8EB58177E}"/>
              </a:ext>
            </a:extLst>
          </p:cNvPr>
          <p:cNvSpPr/>
          <p:nvPr/>
        </p:nvSpPr>
        <p:spPr>
          <a:xfrm>
            <a:off x="-9053" y="-13580"/>
            <a:ext cx="12201053" cy="6871580"/>
          </a:xfrm>
          <a:custGeom>
            <a:avLst/>
            <a:gdLst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85277"/>
              <a:gd name="connsiteY0" fmla="*/ 3802455 h 6871580"/>
              <a:gd name="connsiteX1" fmla="*/ 9190 w 12385277"/>
              <a:gd name="connsiteY1" fmla="*/ 6871580 h 6871580"/>
              <a:gd name="connsiteX2" fmla="*/ 9587756 w 12385277"/>
              <a:gd name="connsiteY2" fmla="*/ 6871580 h 6871580"/>
              <a:gd name="connsiteX3" fmla="*/ 12385277 w 12385277"/>
              <a:gd name="connsiteY3" fmla="*/ 2236205 h 6871580"/>
              <a:gd name="connsiteX4" fmla="*/ 12385277 w 12385277"/>
              <a:gd name="connsiteY4" fmla="*/ 0 h 6871580"/>
              <a:gd name="connsiteX5" fmla="*/ 8265950 w 12385277"/>
              <a:gd name="connsiteY5" fmla="*/ 0 h 6871580"/>
              <a:gd name="connsiteX6" fmla="*/ 0 w 12385277"/>
              <a:gd name="connsiteY6" fmla="*/ 3802455 h 6871580"/>
              <a:gd name="connsiteX0" fmla="*/ 0 w 12385277"/>
              <a:gd name="connsiteY0" fmla="*/ 3802455 h 6871580"/>
              <a:gd name="connsiteX1" fmla="*/ 9190 w 12385277"/>
              <a:gd name="connsiteY1" fmla="*/ 6871580 h 6871580"/>
              <a:gd name="connsiteX2" fmla="*/ 9587756 w 12385277"/>
              <a:gd name="connsiteY2" fmla="*/ 6871580 h 6871580"/>
              <a:gd name="connsiteX3" fmla="*/ 12385277 w 12385277"/>
              <a:gd name="connsiteY3" fmla="*/ 2236205 h 6871580"/>
              <a:gd name="connsiteX4" fmla="*/ 12385277 w 12385277"/>
              <a:gd name="connsiteY4" fmla="*/ 0 h 6871580"/>
              <a:gd name="connsiteX5" fmla="*/ 8265950 w 12385277"/>
              <a:gd name="connsiteY5" fmla="*/ 0 h 6871580"/>
              <a:gd name="connsiteX6" fmla="*/ 0 w 12385277"/>
              <a:gd name="connsiteY6" fmla="*/ 3802455 h 6871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85277" h="6871580">
                <a:moveTo>
                  <a:pt x="0" y="3802455"/>
                </a:moveTo>
                <a:cubicBezTo>
                  <a:pt x="3063" y="4825497"/>
                  <a:pt x="6127" y="5848538"/>
                  <a:pt x="9190" y="6871580"/>
                </a:cubicBezTo>
                <a:lnTo>
                  <a:pt x="9587756" y="6871580"/>
                </a:lnTo>
                <a:cubicBezTo>
                  <a:pt x="10869490" y="5444149"/>
                  <a:pt x="11976608" y="4197789"/>
                  <a:pt x="12385277" y="2236205"/>
                </a:cubicBezTo>
                <a:lnTo>
                  <a:pt x="12385277" y="0"/>
                </a:lnTo>
                <a:lnTo>
                  <a:pt x="8265950" y="0"/>
                </a:lnTo>
                <a:cubicBezTo>
                  <a:pt x="8656733" y="4324539"/>
                  <a:pt x="2283555" y="4855675"/>
                  <a:pt x="0" y="3802455"/>
                </a:cubicBezTo>
                <a:close/>
              </a:path>
            </a:pathLst>
          </a:custGeom>
          <a:blipFill dpi="0" rotWithShape="1">
            <a:blip r:embed="rId3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600F7-1DA8-4B6F-94D5-F0D0A43E92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37398"/>
            <a:ext cx="9144000" cy="2858703"/>
          </a:xfrm>
        </p:spPr>
        <p:txBody>
          <a:bodyPr>
            <a:normAutofit/>
          </a:bodyPr>
          <a:lstStyle/>
          <a:p>
            <a:r>
              <a:rPr lang="es-ES" dirty="0">
                <a:latin typeface="Helvetica"/>
              </a:rPr>
              <a:t>Introducción al Lenguaje de </a:t>
            </a:r>
            <a:r>
              <a:rPr lang="es-ES">
                <a:latin typeface="Helvetica"/>
              </a:rPr>
              <a:t>Programación Java (II)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CF98275-87D9-43C9-83FC-5A90372C4F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4109"/>
            <a:ext cx="9144000" cy="856649"/>
          </a:xfrm>
        </p:spPr>
        <p:txBody>
          <a:bodyPr>
            <a:normAutofit/>
          </a:bodyPr>
          <a:lstStyle/>
          <a:p>
            <a:r>
              <a:rPr lang="es-ES" sz="4400" b="1" dirty="0">
                <a:solidFill>
                  <a:schemeClr val="bg1">
                    <a:lumMod val="65000"/>
                  </a:schemeClr>
                </a:solidFill>
                <a:latin typeface="Helvetica"/>
              </a:rPr>
              <a:t>Semana 01 - Sesión 02</a:t>
            </a:r>
            <a:endParaRPr lang="en-US" sz="44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077C684-06B1-44CA-9235-D863CE038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Conocimientos previos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BE97547-6358-4D01-A970-DA2F4BB5922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5637" y="1846262"/>
            <a:ext cx="4264182" cy="4663179"/>
          </a:xfrm>
        </p:spPr>
        <p:txBody>
          <a:bodyPr>
            <a:normAutofit fontScale="92500"/>
          </a:bodyPr>
          <a:lstStyle/>
          <a:p>
            <a:pPr marL="50800" indent="0">
              <a:lnSpc>
                <a:spcPct val="120000"/>
              </a:lnSpc>
              <a:buNone/>
            </a:pPr>
            <a:r>
              <a:rPr lang="es-ES" dirty="0"/>
              <a:t>Observa la imagen y responde:</a:t>
            </a:r>
            <a:endParaRPr lang="es-ES" sz="2000" dirty="0"/>
          </a:p>
          <a:p>
            <a:pPr>
              <a:lnSpc>
                <a:spcPct val="120000"/>
              </a:lnSpc>
            </a:pPr>
            <a:r>
              <a:rPr lang="es-ES" sz="2200" dirty="0"/>
              <a:t>¿Reconoces qué son las palabras coloreadas de </a:t>
            </a:r>
            <a:r>
              <a:rPr lang="es-ES" sz="2200" dirty="0">
                <a:solidFill>
                  <a:schemeClr val="accent1"/>
                </a:solidFill>
              </a:rPr>
              <a:t>azul</a:t>
            </a:r>
            <a:r>
              <a:rPr lang="es-ES" sz="2200" dirty="0"/>
              <a:t>? ¿Cuál es su utilidad?</a:t>
            </a:r>
          </a:p>
          <a:p>
            <a:pPr>
              <a:lnSpc>
                <a:spcPct val="120000"/>
              </a:lnSpc>
            </a:pPr>
            <a:r>
              <a:rPr lang="es-ES" sz="2200" dirty="0"/>
              <a:t>¿Y las palabras coloreadas de </a:t>
            </a:r>
            <a:r>
              <a:rPr lang="es-ES" sz="2200" dirty="0">
                <a:solidFill>
                  <a:schemeClr val="bg1">
                    <a:lumMod val="50000"/>
                  </a:schemeClr>
                </a:solidFill>
              </a:rPr>
              <a:t>gris</a:t>
            </a:r>
            <a:r>
              <a:rPr lang="es-ES" sz="2200" dirty="0"/>
              <a:t>? ¿Qué son y para qué sirven?</a:t>
            </a:r>
          </a:p>
          <a:p>
            <a:pPr>
              <a:lnSpc>
                <a:spcPct val="120000"/>
              </a:lnSpc>
            </a:pPr>
            <a:r>
              <a:rPr lang="es-ES" sz="2200" dirty="0"/>
              <a:t>¿Qué hacen las expresiones que comienzan con “</a:t>
            </a:r>
            <a:r>
              <a:rPr lang="es-ES" sz="2200" dirty="0">
                <a:solidFill>
                  <a:schemeClr val="accent1"/>
                </a:solidFill>
              </a:rPr>
              <a:t>Escribir</a:t>
            </a:r>
            <a:r>
              <a:rPr lang="es-ES" sz="2200" dirty="0"/>
              <a:t>”?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D4DF39-413F-41FB-80F6-1CF57DEA76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8</a:t>
            </a:fld>
            <a:endParaRPr lang="es-PE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D2FDDC3-32E1-0A0E-BC26-DE60E60445F5}"/>
              </a:ext>
            </a:extLst>
          </p:cNvPr>
          <p:cNvSpPr/>
          <p:nvPr/>
        </p:nvSpPr>
        <p:spPr>
          <a:xfrm>
            <a:off x="4997519" y="2154725"/>
            <a:ext cx="6696548" cy="3543870"/>
          </a:xfrm>
          <a:prstGeom prst="roundRect">
            <a:avLst>
              <a:gd name="adj" fmla="val 311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b="1" dirty="0" err="1">
                <a:solidFill>
                  <a:srgbClr val="0070C0"/>
                </a:solidFill>
                <a:latin typeface="JetBrains Mono"/>
              </a:rPr>
              <a:t>Proceso</a:t>
            </a:r>
            <a:r>
              <a:rPr lang="en-US" dirty="0">
                <a:solidFill>
                  <a:srgbClr val="7F7F7F"/>
                </a:solidFill>
                <a:latin typeface="JetBrains Mono"/>
              </a:rPr>
              <a:t> </a:t>
            </a:r>
            <a:r>
              <a:rPr lang="en-US" b="1" dirty="0" err="1">
                <a:solidFill>
                  <a:srgbClr val="7030A0"/>
                </a:solidFill>
                <a:latin typeface="JetBrains Mono"/>
              </a:rPr>
              <a:t>FahrenheitACelsius</a:t>
            </a:r>
            <a:endParaRPr lang="en-US" b="1" dirty="0">
              <a:solidFill>
                <a:srgbClr val="7030A0"/>
              </a:solidFill>
              <a:ea typeface="+mn-lt"/>
              <a:cs typeface="+mn-lt"/>
            </a:endParaRPr>
          </a:p>
          <a:p>
            <a:pPr lvl="2">
              <a:lnSpc>
                <a:spcPct val="200000"/>
              </a:lnSpc>
            </a:pPr>
            <a:r>
              <a:rPr lang="en-US" dirty="0">
                <a:solidFill>
                  <a:srgbClr val="7F7F7F"/>
                </a:solidFill>
                <a:latin typeface="JetBrains Mono"/>
              </a:rPr>
              <a:t>    </a:t>
            </a:r>
            <a:r>
              <a:rPr lang="en-US" b="1" dirty="0" err="1">
                <a:solidFill>
                  <a:srgbClr val="0070C0"/>
                </a:solidFill>
                <a:latin typeface="JetBrains Mono"/>
              </a:rPr>
              <a:t>Definir</a:t>
            </a:r>
            <a:r>
              <a:rPr lang="en-US" dirty="0">
                <a:solidFill>
                  <a:srgbClr val="7F7F7F"/>
                </a:solidFill>
                <a:latin typeface="JetBrains Mono"/>
              </a:rPr>
              <a:t> </a:t>
            </a:r>
            <a:r>
              <a:rPr lang="en-US" dirty="0" err="1">
                <a:solidFill>
                  <a:srgbClr val="7F7F7F"/>
                </a:solidFill>
                <a:latin typeface="JetBrains Mono"/>
              </a:rPr>
              <a:t>gradosFahrenheit</a:t>
            </a:r>
            <a:r>
              <a:rPr lang="en-US" dirty="0">
                <a:solidFill>
                  <a:srgbClr val="7F7F7F"/>
                </a:solidFill>
                <a:latin typeface="JetBrains Mono"/>
              </a:rPr>
              <a:t> </a:t>
            </a:r>
            <a:r>
              <a:rPr lang="en-US" b="1" dirty="0">
                <a:solidFill>
                  <a:srgbClr val="0070C0"/>
                </a:solidFill>
                <a:latin typeface="JetBrains Mono"/>
              </a:rPr>
              <a:t>Como</a:t>
            </a:r>
            <a:r>
              <a:rPr lang="en-US" dirty="0">
                <a:solidFill>
                  <a:srgbClr val="7F7F7F"/>
                </a:solidFill>
                <a:latin typeface="JetBrains Mono"/>
              </a:rPr>
              <a:t> </a:t>
            </a:r>
            <a:r>
              <a:rPr lang="en-US" b="1" dirty="0" err="1">
                <a:solidFill>
                  <a:srgbClr val="0070C0"/>
                </a:solidFill>
                <a:latin typeface="JetBrains Mono"/>
              </a:rPr>
              <a:t>Entero</a:t>
            </a:r>
            <a:endParaRPr lang="en-US" b="1" dirty="0">
              <a:solidFill>
                <a:srgbClr val="0070C0"/>
              </a:solidFill>
              <a:ea typeface="+mn-lt"/>
              <a:cs typeface="+mn-lt"/>
            </a:endParaRPr>
          </a:p>
          <a:p>
            <a:pPr lvl="2">
              <a:lnSpc>
                <a:spcPct val="200000"/>
              </a:lnSpc>
            </a:pPr>
            <a:r>
              <a:rPr lang="en-US" dirty="0">
                <a:solidFill>
                  <a:srgbClr val="7F7F7F"/>
                </a:solidFill>
                <a:latin typeface="JetBrains Mono"/>
              </a:rPr>
              <a:t>    </a:t>
            </a:r>
            <a:r>
              <a:rPr lang="en-US" b="1" dirty="0" err="1">
                <a:solidFill>
                  <a:srgbClr val="0070C0"/>
                </a:solidFill>
                <a:latin typeface="JetBrains Mono"/>
              </a:rPr>
              <a:t>Definir</a:t>
            </a:r>
            <a:r>
              <a:rPr lang="en-US" dirty="0">
                <a:solidFill>
                  <a:srgbClr val="7F7F7F"/>
                </a:solidFill>
                <a:latin typeface="JetBrains Mono"/>
              </a:rPr>
              <a:t> </a:t>
            </a:r>
            <a:r>
              <a:rPr lang="en-US" dirty="0" err="1">
                <a:solidFill>
                  <a:srgbClr val="7F7F7F"/>
                </a:solidFill>
                <a:latin typeface="JetBrains Mono"/>
              </a:rPr>
              <a:t>gradosCelsius</a:t>
            </a:r>
            <a:r>
              <a:rPr lang="en-US" dirty="0">
                <a:solidFill>
                  <a:srgbClr val="7F7F7F"/>
                </a:solidFill>
                <a:latin typeface="JetBrains Mono"/>
              </a:rPr>
              <a:t> </a:t>
            </a:r>
            <a:r>
              <a:rPr lang="en-US" b="1" dirty="0">
                <a:solidFill>
                  <a:srgbClr val="0070C0"/>
                </a:solidFill>
                <a:latin typeface="JetBrains Mono"/>
              </a:rPr>
              <a:t>Como</a:t>
            </a:r>
            <a:r>
              <a:rPr lang="en-US" dirty="0">
                <a:solidFill>
                  <a:srgbClr val="7F7F7F"/>
                </a:solidFill>
                <a:latin typeface="JetBrains Mono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JetBrains Mono"/>
              </a:rPr>
              <a:t>Real</a:t>
            </a:r>
            <a:endParaRPr lang="en-US" b="1" dirty="0">
              <a:solidFill>
                <a:srgbClr val="0070C0"/>
              </a:solidFill>
              <a:ea typeface="+mn-lt"/>
              <a:cs typeface="+mn-lt"/>
            </a:endParaRPr>
          </a:p>
          <a:p>
            <a:pPr lvl="2">
              <a:lnSpc>
                <a:spcPct val="200000"/>
              </a:lnSpc>
            </a:pPr>
            <a:r>
              <a:rPr lang="en-US" dirty="0">
                <a:solidFill>
                  <a:srgbClr val="7F7F7F"/>
                </a:solidFill>
                <a:latin typeface="JetBrains Mono"/>
              </a:rPr>
              <a:t>    </a:t>
            </a:r>
            <a:r>
              <a:rPr lang="en-US" b="1" dirty="0" err="1">
                <a:solidFill>
                  <a:srgbClr val="0070C0"/>
                </a:solidFill>
                <a:latin typeface="JetBrains Mono"/>
              </a:rPr>
              <a:t>Escribir</a:t>
            </a:r>
            <a:r>
              <a:rPr lang="en-US" dirty="0">
                <a:solidFill>
                  <a:srgbClr val="7F7F7F"/>
                </a:solidFill>
                <a:latin typeface="JetBrains Mono"/>
              </a:rPr>
              <a:t> </a:t>
            </a:r>
            <a:r>
              <a:rPr lang="en-US" dirty="0">
                <a:solidFill>
                  <a:srgbClr val="00B050"/>
                </a:solidFill>
                <a:latin typeface="JetBrains Mono"/>
              </a:rPr>
              <a:t>"</a:t>
            </a:r>
            <a:r>
              <a:rPr lang="en-US" dirty="0" err="1">
                <a:solidFill>
                  <a:srgbClr val="00B050"/>
                </a:solidFill>
                <a:latin typeface="JetBrains Mono"/>
              </a:rPr>
              <a:t>Ingrese</a:t>
            </a:r>
            <a:r>
              <a:rPr lang="en-US" dirty="0">
                <a:solidFill>
                  <a:srgbClr val="00B050"/>
                </a:solidFill>
                <a:latin typeface="JetBrains Mono"/>
              </a:rPr>
              <a:t> </a:t>
            </a:r>
            <a:r>
              <a:rPr lang="en-US" dirty="0" err="1">
                <a:solidFill>
                  <a:srgbClr val="00B050"/>
                </a:solidFill>
                <a:latin typeface="JetBrains Mono"/>
              </a:rPr>
              <a:t>temperatura</a:t>
            </a:r>
            <a:r>
              <a:rPr lang="en-US" dirty="0">
                <a:solidFill>
                  <a:srgbClr val="00B050"/>
                </a:solidFill>
                <a:latin typeface="JetBrains Mono"/>
              </a:rPr>
              <a:t> </a:t>
            </a:r>
            <a:r>
              <a:rPr lang="en-US" dirty="0" err="1">
                <a:solidFill>
                  <a:srgbClr val="00B050"/>
                </a:solidFill>
                <a:latin typeface="JetBrains Mono"/>
              </a:rPr>
              <a:t>en</a:t>
            </a:r>
            <a:r>
              <a:rPr lang="en-US" dirty="0">
                <a:solidFill>
                  <a:srgbClr val="00B050"/>
                </a:solidFill>
                <a:latin typeface="JetBrains Mono"/>
              </a:rPr>
              <a:t> </a:t>
            </a:r>
            <a:r>
              <a:rPr lang="en-US" dirty="0" err="1">
                <a:solidFill>
                  <a:srgbClr val="00B050"/>
                </a:solidFill>
                <a:latin typeface="JetBrains Mono"/>
              </a:rPr>
              <a:t>grados</a:t>
            </a:r>
            <a:r>
              <a:rPr lang="en-US" dirty="0">
                <a:solidFill>
                  <a:srgbClr val="00B050"/>
                </a:solidFill>
                <a:latin typeface="JetBrains Mono"/>
              </a:rPr>
              <a:t> Fahrenheit:"</a:t>
            </a:r>
            <a:endParaRPr lang="en-US" dirty="0">
              <a:solidFill>
                <a:srgbClr val="00B050"/>
              </a:solidFill>
              <a:ea typeface="+mn-lt"/>
              <a:cs typeface="+mn-lt"/>
            </a:endParaRPr>
          </a:p>
          <a:p>
            <a:pPr lvl="2">
              <a:lnSpc>
                <a:spcPct val="200000"/>
              </a:lnSpc>
            </a:pPr>
            <a:r>
              <a:rPr lang="en-US" dirty="0">
                <a:solidFill>
                  <a:srgbClr val="7F7F7F"/>
                </a:solidFill>
                <a:latin typeface="JetBrains Mono"/>
              </a:rPr>
              <a:t>    </a:t>
            </a:r>
            <a:r>
              <a:rPr lang="en-US" b="1" dirty="0">
                <a:solidFill>
                  <a:srgbClr val="0070C0"/>
                </a:solidFill>
                <a:latin typeface="JetBrains Mono"/>
              </a:rPr>
              <a:t>Leer</a:t>
            </a:r>
            <a:r>
              <a:rPr lang="en-US" dirty="0">
                <a:solidFill>
                  <a:srgbClr val="7F7F7F"/>
                </a:solidFill>
                <a:latin typeface="JetBrains Mono"/>
              </a:rPr>
              <a:t> </a:t>
            </a:r>
            <a:r>
              <a:rPr lang="en-US" dirty="0" err="1">
                <a:solidFill>
                  <a:srgbClr val="7F7F7F"/>
                </a:solidFill>
                <a:latin typeface="JetBrains Mono"/>
              </a:rPr>
              <a:t>gradosFahrenheit</a:t>
            </a:r>
            <a:endParaRPr lang="en-US" dirty="0">
              <a:solidFill>
                <a:srgbClr val="7F7F7F"/>
              </a:solidFill>
              <a:ea typeface="+mn-lt"/>
              <a:cs typeface="+mn-lt"/>
            </a:endParaRPr>
          </a:p>
          <a:p>
            <a:pPr lvl="2">
              <a:lnSpc>
                <a:spcPct val="200000"/>
              </a:lnSpc>
            </a:pPr>
            <a:r>
              <a:rPr lang="en-US" dirty="0">
                <a:solidFill>
                  <a:srgbClr val="7F7F7F"/>
                </a:solidFill>
                <a:latin typeface="JetBrains Mono"/>
              </a:rPr>
              <a:t>    </a:t>
            </a:r>
            <a:r>
              <a:rPr lang="en-US" dirty="0" err="1">
                <a:solidFill>
                  <a:srgbClr val="7F7F7F"/>
                </a:solidFill>
                <a:latin typeface="JetBrains Mono"/>
              </a:rPr>
              <a:t>gradosCelsius</a:t>
            </a:r>
            <a:r>
              <a:rPr lang="en-US" dirty="0">
                <a:solidFill>
                  <a:srgbClr val="7F7F7F"/>
                </a:solidFill>
                <a:latin typeface="JetBrains Mono"/>
              </a:rPr>
              <a:t> </a:t>
            </a:r>
            <a:r>
              <a:rPr lang="en-US" dirty="0">
                <a:solidFill>
                  <a:srgbClr val="FF00FF"/>
                </a:solidFill>
                <a:latin typeface="JetBrains Mono"/>
              </a:rPr>
              <a:t>=</a:t>
            </a:r>
            <a:r>
              <a:rPr lang="en-US" dirty="0">
                <a:solidFill>
                  <a:srgbClr val="7F7F7F"/>
                </a:solidFill>
                <a:latin typeface="JetBrains Mono"/>
              </a:rPr>
              <a:t> (</a:t>
            </a:r>
            <a:r>
              <a:rPr lang="en-US" dirty="0" err="1">
                <a:solidFill>
                  <a:srgbClr val="7F7F7F"/>
                </a:solidFill>
                <a:latin typeface="JetBrains Mono"/>
              </a:rPr>
              <a:t>gradosFahrenheit</a:t>
            </a:r>
            <a:r>
              <a:rPr lang="en-US" dirty="0">
                <a:solidFill>
                  <a:srgbClr val="7F7F7F"/>
                </a:solidFill>
                <a:latin typeface="JetBrains Mono"/>
              </a:rPr>
              <a:t> </a:t>
            </a:r>
            <a:r>
              <a:rPr lang="en-US" dirty="0">
                <a:solidFill>
                  <a:srgbClr val="FF00FF"/>
                </a:solidFill>
                <a:latin typeface="JetBrains Mono"/>
              </a:rPr>
              <a:t>-</a:t>
            </a:r>
            <a:r>
              <a:rPr lang="en-US" dirty="0">
                <a:solidFill>
                  <a:srgbClr val="7F7F7F"/>
                </a:solidFill>
                <a:latin typeface="JetBrains Mono"/>
              </a:rPr>
              <a:t> </a:t>
            </a:r>
            <a:r>
              <a:rPr lang="en-US" dirty="0">
                <a:solidFill>
                  <a:srgbClr val="C00000"/>
                </a:solidFill>
                <a:latin typeface="JetBrains Mono"/>
              </a:rPr>
              <a:t>32</a:t>
            </a:r>
            <a:r>
              <a:rPr lang="en-US" dirty="0">
                <a:solidFill>
                  <a:srgbClr val="7F7F7F"/>
                </a:solidFill>
                <a:latin typeface="JetBrains Mono"/>
              </a:rPr>
              <a:t>) </a:t>
            </a:r>
            <a:r>
              <a:rPr lang="en-US" dirty="0">
                <a:solidFill>
                  <a:srgbClr val="FF00FF"/>
                </a:solidFill>
                <a:latin typeface="JetBrains Mono"/>
              </a:rPr>
              <a:t>*</a:t>
            </a:r>
            <a:r>
              <a:rPr lang="en-US" dirty="0">
                <a:solidFill>
                  <a:srgbClr val="7F7F7F"/>
                </a:solidFill>
                <a:latin typeface="JetBrains Mono"/>
              </a:rPr>
              <a:t> </a:t>
            </a:r>
            <a:r>
              <a:rPr lang="en-US" dirty="0">
                <a:solidFill>
                  <a:srgbClr val="C00000"/>
                </a:solidFill>
                <a:latin typeface="JetBrains Mono"/>
              </a:rPr>
              <a:t>5</a:t>
            </a:r>
            <a:r>
              <a:rPr lang="en-US" dirty="0">
                <a:solidFill>
                  <a:srgbClr val="7F7F7F"/>
                </a:solidFill>
                <a:latin typeface="JetBrains Mono"/>
              </a:rPr>
              <a:t> </a:t>
            </a:r>
            <a:r>
              <a:rPr lang="en-US" dirty="0">
                <a:solidFill>
                  <a:srgbClr val="FF00FF"/>
                </a:solidFill>
                <a:latin typeface="JetBrains Mono"/>
              </a:rPr>
              <a:t>/</a:t>
            </a:r>
            <a:r>
              <a:rPr lang="en-US" dirty="0">
                <a:solidFill>
                  <a:srgbClr val="7F7F7F"/>
                </a:solidFill>
                <a:latin typeface="JetBrains Mono"/>
              </a:rPr>
              <a:t> </a:t>
            </a:r>
            <a:r>
              <a:rPr lang="en-US" dirty="0">
                <a:solidFill>
                  <a:srgbClr val="C00000"/>
                </a:solidFill>
                <a:latin typeface="JetBrains Mono"/>
              </a:rPr>
              <a:t>9</a:t>
            </a:r>
            <a:endParaRPr lang="en-US" dirty="0">
              <a:solidFill>
                <a:srgbClr val="C00000"/>
              </a:solidFill>
              <a:ea typeface="+mn-lt"/>
              <a:cs typeface="+mn-lt"/>
            </a:endParaRPr>
          </a:p>
          <a:p>
            <a:pPr lvl="2">
              <a:lnSpc>
                <a:spcPct val="200000"/>
              </a:lnSpc>
            </a:pPr>
            <a:r>
              <a:rPr lang="en-US" dirty="0">
                <a:solidFill>
                  <a:srgbClr val="7F7F7F"/>
                </a:solidFill>
                <a:latin typeface="JetBrains Mono"/>
              </a:rPr>
              <a:t>    </a:t>
            </a:r>
            <a:r>
              <a:rPr lang="en-US" b="1" dirty="0" err="1">
                <a:solidFill>
                  <a:srgbClr val="0070C0"/>
                </a:solidFill>
                <a:latin typeface="JetBrains Mono"/>
              </a:rPr>
              <a:t>Escribir</a:t>
            </a:r>
            <a:r>
              <a:rPr lang="en-US" dirty="0">
                <a:solidFill>
                  <a:srgbClr val="7F7F7F"/>
                </a:solidFill>
                <a:latin typeface="JetBrains Mono"/>
              </a:rPr>
              <a:t> </a:t>
            </a:r>
            <a:r>
              <a:rPr lang="en-US" dirty="0">
                <a:solidFill>
                  <a:srgbClr val="00B050"/>
                </a:solidFill>
                <a:latin typeface="JetBrains Mono"/>
              </a:rPr>
              <a:t>"</a:t>
            </a:r>
            <a:r>
              <a:rPr lang="en-US" dirty="0" err="1">
                <a:solidFill>
                  <a:srgbClr val="00B050"/>
                </a:solidFill>
                <a:latin typeface="JetBrains Mono"/>
              </a:rPr>
              <a:t>Temperatura</a:t>
            </a:r>
            <a:r>
              <a:rPr lang="en-US" dirty="0">
                <a:solidFill>
                  <a:srgbClr val="00B050"/>
                </a:solidFill>
                <a:latin typeface="JetBrains Mono"/>
              </a:rPr>
              <a:t> </a:t>
            </a:r>
            <a:r>
              <a:rPr lang="en-US" dirty="0" err="1">
                <a:solidFill>
                  <a:srgbClr val="00B050"/>
                </a:solidFill>
                <a:latin typeface="JetBrains Mono"/>
              </a:rPr>
              <a:t>grados</a:t>
            </a:r>
            <a:r>
              <a:rPr lang="en-US" dirty="0">
                <a:solidFill>
                  <a:srgbClr val="00B050"/>
                </a:solidFill>
                <a:latin typeface="JetBrains Mono"/>
              </a:rPr>
              <a:t> </a:t>
            </a:r>
            <a:r>
              <a:rPr lang="en-US" dirty="0" err="1">
                <a:solidFill>
                  <a:srgbClr val="00B050"/>
                </a:solidFill>
                <a:latin typeface="JetBrains Mono"/>
              </a:rPr>
              <a:t>Celcius</a:t>
            </a:r>
            <a:r>
              <a:rPr lang="en-US" dirty="0">
                <a:solidFill>
                  <a:srgbClr val="00B050"/>
                </a:solidFill>
                <a:latin typeface="JetBrains Mono"/>
              </a:rPr>
              <a:t>: "</a:t>
            </a:r>
            <a:r>
              <a:rPr lang="en-US" dirty="0">
                <a:solidFill>
                  <a:srgbClr val="FF00FF"/>
                </a:solidFill>
                <a:latin typeface="JetBrains Mono"/>
              </a:rPr>
              <a:t>,</a:t>
            </a:r>
            <a:r>
              <a:rPr lang="en-US" dirty="0">
                <a:solidFill>
                  <a:srgbClr val="7F7F7F"/>
                </a:solidFill>
                <a:latin typeface="JetBrains Mono"/>
              </a:rPr>
              <a:t> </a:t>
            </a:r>
            <a:r>
              <a:rPr lang="en-US" dirty="0" err="1">
                <a:solidFill>
                  <a:srgbClr val="7F7F7F"/>
                </a:solidFill>
                <a:latin typeface="JetBrains Mono"/>
              </a:rPr>
              <a:t>gradosCelsius</a:t>
            </a:r>
            <a:endParaRPr lang="en-US" dirty="0">
              <a:solidFill>
                <a:srgbClr val="7F7F7F"/>
              </a:solidFill>
              <a:ea typeface="+mn-lt"/>
              <a:cs typeface="+mn-lt"/>
            </a:endParaRPr>
          </a:p>
          <a:p>
            <a:pPr>
              <a:lnSpc>
                <a:spcPct val="200000"/>
              </a:lnSpc>
            </a:pPr>
            <a:r>
              <a:rPr lang="en-US" b="1" dirty="0" err="1">
                <a:solidFill>
                  <a:srgbClr val="0070C0"/>
                </a:solidFill>
                <a:latin typeface="JetBrains Mono"/>
              </a:rPr>
              <a:t>FinProceso</a:t>
            </a:r>
            <a:endParaRPr lang="en-US" b="1" dirty="0" err="1">
              <a:solidFill>
                <a:srgbClr val="0070C0"/>
              </a:solidFill>
              <a:ea typeface="+mn-lt"/>
              <a:cs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7B0424-13E9-17D5-303C-3898AE35A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38644" y="1045027"/>
            <a:ext cx="5253356" cy="5253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61FBA0-0CED-4DB2-9F90-291CADA87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Logro de aprendizaje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37DCA-ED6E-428D-A48F-1565A2EA97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6105808" cy="4373562"/>
          </a:xfrm>
        </p:spPr>
        <p:txBody>
          <a:bodyPr/>
          <a:lstStyle/>
          <a:p>
            <a:pPr marL="50800" indent="0">
              <a:lnSpc>
                <a:spcPct val="100000"/>
              </a:lnSpc>
              <a:buNone/>
            </a:pPr>
            <a:r>
              <a:rPr lang="es-ES" dirty="0">
                <a:solidFill>
                  <a:srgbClr val="00B050"/>
                </a:solidFill>
              </a:rPr>
              <a:t>Al finalizar la sesión</a:t>
            </a:r>
            <a:r>
              <a:rPr lang="es-ES" dirty="0"/>
              <a:t>, </a:t>
            </a:r>
            <a:r>
              <a:rPr lang="es-ES" dirty="0">
                <a:solidFill>
                  <a:schemeClr val="accent2"/>
                </a:solidFill>
              </a:rPr>
              <a:t>el estudiante</a:t>
            </a:r>
            <a:r>
              <a:rPr lang="es-ES" dirty="0"/>
              <a:t> </a:t>
            </a:r>
            <a:r>
              <a:rPr lang="es-ES" dirty="0">
                <a:solidFill>
                  <a:schemeClr val="accent5"/>
                </a:solidFill>
              </a:rPr>
              <a:t>conoce</a:t>
            </a:r>
            <a:r>
              <a:rPr lang="es-ES" dirty="0"/>
              <a:t> </a:t>
            </a:r>
            <a:r>
              <a:rPr lang="es-ES" dirty="0">
                <a:solidFill>
                  <a:schemeClr val="accent4"/>
                </a:solidFill>
              </a:rPr>
              <a:t>las principales características del lenguaje de programación Java</a:t>
            </a:r>
            <a:r>
              <a:rPr lang="es-ES" dirty="0"/>
              <a:t> </a:t>
            </a:r>
            <a:r>
              <a:rPr lang="es-ES" dirty="0">
                <a:solidFill>
                  <a:srgbClr val="D3052C"/>
                </a:solidFill>
              </a:rPr>
              <a:t>mediante la resolución de ejercicios utilizando un  IDE Java</a:t>
            </a:r>
            <a:r>
              <a:rPr lang="es-ES" dirty="0"/>
              <a:t> </a:t>
            </a:r>
            <a:r>
              <a:rPr lang="es-ES" dirty="0">
                <a:solidFill>
                  <a:srgbClr val="7030A0"/>
                </a:solidFill>
              </a:rPr>
              <a:t>para realizar operaciones básicas y generar salidas en pantalla.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BAA4A-C973-4872-991F-677E20FF8B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9</a:t>
            </a:fld>
            <a:endParaRPr lang="es-P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ADFA50-2D5F-464F-91EF-0F1911F9CA8D}"/>
              </a:ext>
            </a:extLst>
          </p:cNvPr>
          <p:cNvSpPr txBox="1"/>
          <p:nvPr/>
        </p:nvSpPr>
        <p:spPr>
          <a:xfrm>
            <a:off x="126748" y="6376940"/>
            <a:ext cx="1058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3"/>
                </a:solidFill>
              </a:rPr>
              <a:t>Imagen </a:t>
            </a:r>
            <a:r>
              <a:rPr lang="en-US" sz="900" dirty="0" err="1">
                <a:solidFill>
                  <a:schemeClr val="accent3"/>
                </a:solidFill>
              </a:rPr>
              <a:t>obtenida</a:t>
            </a:r>
            <a:r>
              <a:rPr lang="en-US" sz="900" dirty="0">
                <a:solidFill>
                  <a:schemeClr val="accent3"/>
                </a:solidFill>
              </a:rPr>
              <a:t> de:</a:t>
            </a:r>
            <a:br>
              <a:rPr lang="en-US" sz="900" dirty="0">
                <a:solidFill>
                  <a:schemeClr val="accent3"/>
                </a:solidFill>
              </a:rPr>
            </a:br>
            <a:r>
              <a:rPr lang="en-US" sz="900" dirty="0">
                <a:solidFill>
                  <a:schemeClr val="accent3"/>
                </a:solidFill>
              </a:rPr>
              <a:t>https://img.freepik.com/free-vector/clever-man-student-standing-books-stack-with-flag-self-learning-personal-improvement-knowledge-obtaining-educational-achievement_335657-3461.jpg</a:t>
            </a:r>
          </a:p>
        </p:txBody>
      </p:sp>
    </p:spTree>
    <p:extLst>
      <p:ext uri="{BB962C8B-B14F-4D97-AF65-F5344CB8AC3E}">
        <p14:creationId xmlns:p14="http://schemas.microsoft.com/office/powerpoint/2010/main" val="294817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UTP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5610</TotalTime>
  <Words>3166</Words>
  <Application>Microsoft Office PowerPoint</Application>
  <PresentationFormat>Widescreen</PresentationFormat>
  <Paragraphs>461</Paragraphs>
  <Slides>39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Helvetica</vt:lpstr>
      <vt:lpstr>Inconsolata</vt:lpstr>
      <vt:lpstr>JetBrains Mono</vt:lpstr>
      <vt:lpstr>TemaUTP</vt:lpstr>
      <vt:lpstr>Taller de Programación</vt:lpstr>
      <vt:lpstr>Dudas de la clase anterior</vt:lpstr>
      <vt:lpstr>Dudas de la clase anterior</vt:lpstr>
      <vt:lpstr>Dudas de la clase anterior</vt:lpstr>
      <vt:lpstr>Dudas de la clase anterior</vt:lpstr>
      <vt:lpstr>Dudas de la clase anterior</vt:lpstr>
      <vt:lpstr>Introducción al Lenguaje de Programación Java (II)</vt:lpstr>
      <vt:lpstr>Conocimientos previos</vt:lpstr>
      <vt:lpstr>Logro de aprendizaje</vt:lpstr>
      <vt:lpstr>Utilidad</vt:lpstr>
      <vt:lpstr>PowerPoint Presentation</vt:lpstr>
      <vt:lpstr>PowerPoint Presentation</vt:lpstr>
      <vt:lpstr>Identificadores</vt:lpstr>
      <vt:lpstr>Variables</vt:lpstr>
      <vt:lpstr>Variables</vt:lpstr>
      <vt:lpstr>Constantes</vt:lpstr>
      <vt:lpstr>Palabras reservadas (keywords)</vt:lpstr>
      <vt:lpstr>Palabras reservadas (keywords)</vt:lpstr>
      <vt:lpstr>PowerPoint Presentation</vt:lpstr>
      <vt:lpstr>Asignación</vt:lpstr>
      <vt:lpstr>Inicialización</vt:lpstr>
      <vt:lpstr>PowerPoint Presentation</vt:lpstr>
      <vt:lpstr>Salida por pantalla</vt:lpstr>
      <vt:lpstr>System.out.println()</vt:lpstr>
      <vt:lpstr>Secuencias de escape</vt:lpstr>
      <vt:lpstr>PowerPoint Presentation</vt:lpstr>
      <vt:lpstr>Clase Scanner</vt:lpstr>
      <vt:lpstr>Clase Scanner</vt:lpstr>
      <vt:lpstr>Métodos de la clase Scanner</vt:lpstr>
      <vt:lpstr>Clase Scanner. Ejemplo 1.</vt:lpstr>
      <vt:lpstr>Clase Scanner. Ejemplo 2.</vt:lpstr>
      <vt:lpstr>PowerPoint Presentation</vt:lpstr>
      <vt:lpstr>Cuestionario</vt:lpstr>
      <vt:lpstr>Cuestionario</vt:lpstr>
      <vt:lpstr>Práctica</vt:lpstr>
      <vt:lpstr>Tarea grupal</vt:lpstr>
      <vt:lpstr>Resumen de la sesión</vt:lpstr>
      <vt:lpstr>Bibliografía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UTP - Taller Programación - Semana 01-Sesión 02</dc:title>
  <dc:creator>jorgerodcas@hotmail.com</dc:creator>
  <cp:lastModifiedBy>Jorge Martín Rodríguez Castro</cp:lastModifiedBy>
  <cp:revision>290</cp:revision>
  <dcterms:modified xsi:type="dcterms:W3CDTF">2024-01-12T02:45:57Z</dcterms:modified>
</cp:coreProperties>
</file>